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slide+xml" PartName="/ppt/slides/slide92.xml"/>
  <Override ContentType="application/vnd.openxmlformats-officedocument.presentationml.slide+xml" PartName="/ppt/slides/slide93.xml"/>
  <Override ContentType="application/vnd.openxmlformats-officedocument.presentationml.slide+xml" PartName="/ppt/slides/slide94.xml"/>
  <Override ContentType="application/vnd.openxmlformats-officedocument.presentationml.slide+xml" PartName="/ppt/slides/slide95.xml"/>
  <Override ContentType="application/vnd.openxmlformats-officedocument.presentationml.slide+xml" PartName="/ppt/slides/slide96.xml"/>
  <Override ContentType="application/vnd.openxmlformats-officedocument.presentationml.slide+xml" PartName="/ppt/slides/slide97.xml"/>
  <Override ContentType="application/vnd.openxmlformats-officedocument.presentationml.slide+xml" PartName="/ppt/slides/slide98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4" r:id="rId5"/>
    <p:sldMasterId id="214748367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</p:sldIdLst>
  <p:sldSz cy="8572500" cx="13716000"/>
  <p:notesSz cx="6858000" cy="9144000"/>
  <p:embeddedFontLst>
    <p:embeddedFont>
      <p:font typeface="Roboto Slab"/>
      <p:regular r:id="rId106"/>
      <p:bold r:id="rId107"/>
    </p:embeddedFont>
    <p:embeddedFont>
      <p:font typeface="Proxima Nova"/>
      <p:regular r:id="rId108"/>
      <p:bold r:id="rId109"/>
      <p:italic r:id="rId110"/>
      <p:boldItalic r:id="rId111"/>
    </p:embeddedFont>
    <p:embeddedFont>
      <p:font typeface="Roboto"/>
      <p:regular r:id="rId112"/>
      <p:bold r:id="rId113"/>
      <p:italic r:id="rId114"/>
      <p:boldItalic r:id="rId115"/>
    </p:embeddedFont>
    <p:embeddedFont>
      <p:font typeface="Roboto Medium"/>
      <p:regular r:id="rId116"/>
      <p:bold r:id="rId117"/>
      <p:italic r:id="rId118"/>
      <p:boldItalic r:id="rId119"/>
    </p:embeddedFont>
    <p:embeddedFont>
      <p:font typeface="Roboto Mono"/>
      <p:regular r:id="rId120"/>
      <p:bold r:id="rId121"/>
      <p:italic r:id="rId122"/>
      <p:boldItalic r:id="rId123"/>
    </p:embeddedFont>
    <p:embeddedFont>
      <p:font typeface="Merriweather"/>
      <p:regular r:id="rId124"/>
      <p:bold r:id="rId125"/>
      <p:italic r:id="rId126"/>
      <p:boldItalic r:id="rId127"/>
    </p:embeddedFont>
    <p:embeddedFont>
      <p:font typeface="Comfortaa"/>
      <p:regular r:id="rId128"/>
      <p:bold r:id="rId1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70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5C7FA54-9403-4776-99D3-9DABF24F0E05}">
  <a:tblStyle styleId="{B5C7FA54-9403-4776-99D3-9DABF24F0E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00" orient="horz"/>
        <p:guide pos="43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07" Type="http://schemas.openxmlformats.org/officeDocument/2006/relationships/font" Target="fonts/RobotoSlab-bold.fntdata"/><Relationship Id="rId106" Type="http://schemas.openxmlformats.org/officeDocument/2006/relationships/font" Target="fonts/RobotoSlab-regular.fntdata"/><Relationship Id="rId105" Type="http://schemas.openxmlformats.org/officeDocument/2006/relationships/slide" Target="slides/slide98.xml"/><Relationship Id="rId104" Type="http://schemas.openxmlformats.org/officeDocument/2006/relationships/slide" Target="slides/slide97.xml"/><Relationship Id="rId109" Type="http://schemas.openxmlformats.org/officeDocument/2006/relationships/font" Target="fonts/ProximaNova-bold.fntdata"/><Relationship Id="rId108" Type="http://schemas.openxmlformats.org/officeDocument/2006/relationships/font" Target="fonts/ProximaNova-regular.fntdata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103" Type="http://schemas.openxmlformats.org/officeDocument/2006/relationships/slide" Target="slides/slide96.xml"/><Relationship Id="rId102" Type="http://schemas.openxmlformats.org/officeDocument/2006/relationships/slide" Target="slides/slide95.xml"/><Relationship Id="rId101" Type="http://schemas.openxmlformats.org/officeDocument/2006/relationships/slide" Target="slides/slide94.xml"/><Relationship Id="rId100" Type="http://schemas.openxmlformats.org/officeDocument/2006/relationships/slide" Target="slides/slide93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29" Type="http://schemas.openxmlformats.org/officeDocument/2006/relationships/font" Target="fonts/Comfortaa-bold.fntdata"/><Relationship Id="rId128" Type="http://schemas.openxmlformats.org/officeDocument/2006/relationships/font" Target="fonts/Comfortaa-regular.fntdata"/><Relationship Id="rId127" Type="http://schemas.openxmlformats.org/officeDocument/2006/relationships/font" Target="fonts/Merriweather-boldItalic.fntdata"/><Relationship Id="rId126" Type="http://schemas.openxmlformats.org/officeDocument/2006/relationships/font" Target="fonts/Merriweather-italic.fntdata"/><Relationship Id="rId26" Type="http://schemas.openxmlformats.org/officeDocument/2006/relationships/slide" Target="slides/slide19.xml"/><Relationship Id="rId121" Type="http://schemas.openxmlformats.org/officeDocument/2006/relationships/font" Target="fonts/RobotoMono-bold.fntdata"/><Relationship Id="rId25" Type="http://schemas.openxmlformats.org/officeDocument/2006/relationships/slide" Target="slides/slide18.xml"/><Relationship Id="rId120" Type="http://schemas.openxmlformats.org/officeDocument/2006/relationships/font" Target="fonts/RobotoMono-regular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125" Type="http://schemas.openxmlformats.org/officeDocument/2006/relationships/font" Target="fonts/Merriweather-bold.fntdata"/><Relationship Id="rId29" Type="http://schemas.openxmlformats.org/officeDocument/2006/relationships/slide" Target="slides/slide22.xml"/><Relationship Id="rId124" Type="http://schemas.openxmlformats.org/officeDocument/2006/relationships/font" Target="fonts/Merriweather-regular.fntdata"/><Relationship Id="rId123" Type="http://schemas.openxmlformats.org/officeDocument/2006/relationships/font" Target="fonts/RobotoMono-boldItalic.fntdata"/><Relationship Id="rId122" Type="http://schemas.openxmlformats.org/officeDocument/2006/relationships/font" Target="fonts/RobotoMono-italic.fntdata"/><Relationship Id="rId95" Type="http://schemas.openxmlformats.org/officeDocument/2006/relationships/slide" Target="slides/slide88.xml"/><Relationship Id="rId94" Type="http://schemas.openxmlformats.org/officeDocument/2006/relationships/slide" Target="slides/slide87.xml"/><Relationship Id="rId97" Type="http://schemas.openxmlformats.org/officeDocument/2006/relationships/slide" Target="slides/slide90.xml"/><Relationship Id="rId96" Type="http://schemas.openxmlformats.org/officeDocument/2006/relationships/slide" Target="slides/slide89.xml"/><Relationship Id="rId11" Type="http://schemas.openxmlformats.org/officeDocument/2006/relationships/slide" Target="slides/slide4.xml"/><Relationship Id="rId99" Type="http://schemas.openxmlformats.org/officeDocument/2006/relationships/slide" Target="slides/slide92.xml"/><Relationship Id="rId10" Type="http://schemas.openxmlformats.org/officeDocument/2006/relationships/slide" Target="slides/slide3.xml"/><Relationship Id="rId98" Type="http://schemas.openxmlformats.org/officeDocument/2006/relationships/slide" Target="slides/slide91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91" Type="http://schemas.openxmlformats.org/officeDocument/2006/relationships/slide" Target="slides/slide84.xml"/><Relationship Id="rId90" Type="http://schemas.openxmlformats.org/officeDocument/2006/relationships/slide" Target="slides/slide83.xml"/><Relationship Id="rId93" Type="http://schemas.openxmlformats.org/officeDocument/2006/relationships/slide" Target="slides/slide86.xml"/><Relationship Id="rId92" Type="http://schemas.openxmlformats.org/officeDocument/2006/relationships/slide" Target="slides/slide85.xml"/><Relationship Id="rId118" Type="http://schemas.openxmlformats.org/officeDocument/2006/relationships/font" Target="fonts/RobotoMedium-italic.fntdata"/><Relationship Id="rId117" Type="http://schemas.openxmlformats.org/officeDocument/2006/relationships/font" Target="fonts/RobotoMedium-bold.fntdata"/><Relationship Id="rId116" Type="http://schemas.openxmlformats.org/officeDocument/2006/relationships/font" Target="fonts/RobotoMedium-regular.fntdata"/><Relationship Id="rId115" Type="http://schemas.openxmlformats.org/officeDocument/2006/relationships/font" Target="fonts/Roboto-boldItalic.fntdata"/><Relationship Id="rId119" Type="http://schemas.openxmlformats.org/officeDocument/2006/relationships/font" Target="fonts/RobotoMedium-boldItalic.fntdata"/><Relationship Id="rId15" Type="http://schemas.openxmlformats.org/officeDocument/2006/relationships/slide" Target="slides/slide8.xml"/><Relationship Id="rId110" Type="http://schemas.openxmlformats.org/officeDocument/2006/relationships/font" Target="fonts/ProximaNova-italic.fntdata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14" Type="http://schemas.openxmlformats.org/officeDocument/2006/relationships/font" Target="fonts/Roboto-italic.fntdata"/><Relationship Id="rId18" Type="http://schemas.openxmlformats.org/officeDocument/2006/relationships/slide" Target="slides/slide11.xml"/><Relationship Id="rId113" Type="http://schemas.openxmlformats.org/officeDocument/2006/relationships/font" Target="fonts/Roboto-bold.fntdata"/><Relationship Id="rId112" Type="http://schemas.openxmlformats.org/officeDocument/2006/relationships/font" Target="fonts/Roboto-regular.fntdata"/><Relationship Id="rId111" Type="http://schemas.openxmlformats.org/officeDocument/2006/relationships/font" Target="fonts/ProximaNova-boldItalic.fntdata"/><Relationship Id="rId84" Type="http://schemas.openxmlformats.org/officeDocument/2006/relationships/slide" Target="slides/slide77.xml"/><Relationship Id="rId83" Type="http://schemas.openxmlformats.org/officeDocument/2006/relationships/slide" Target="slides/slide76.xml"/><Relationship Id="rId86" Type="http://schemas.openxmlformats.org/officeDocument/2006/relationships/slide" Target="slides/slide79.xml"/><Relationship Id="rId85" Type="http://schemas.openxmlformats.org/officeDocument/2006/relationships/slide" Target="slides/slide78.xml"/><Relationship Id="rId88" Type="http://schemas.openxmlformats.org/officeDocument/2006/relationships/slide" Target="slides/slide81.xml"/><Relationship Id="rId87" Type="http://schemas.openxmlformats.org/officeDocument/2006/relationships/slide" Target="slides/slide80.xml"/><Relationship Id="rId89" Type="http://schemas.openxmlformats.org/officeDocument/2006/relationships/slide" Target="slides/slide82.xml"/><Relationship Id="rId80" Type="http://schemas.openxmlformats.org/officeDocument/2006/relationships/slide" Target="slides/slide73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75" Type="http://schemas.openxmlformats.org/officeDocument/2006/relationships/slide" Target="slides/slide68.xml"/><Relationship Id="rId74" Type="http://schemas.openxmlformats.org/officeDocument/2006/relationships/slide" Target="slides/slide67.xml"/><Relationship Id="rId77" Type="http://schemas.openxmlformats.org/officeDocument/2006/relationships/slide" Target="slides/slide70.xml"/><Relationship Id="rId76" Type="http://schemas.openxmlformats.org/officeDocument/2006/relationships/slide" Target="slides/slide69.xml"/><Relationship Id="rId79" Type="http://schemas.openxmlformats.org/officeDocument/2006/relationships/slide" Target="slides/slide72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66" Type="http://schemas.openxmlformats.org/officeDocument/2006/relationships/slide" Target="slides/slide59.xml"/><Relationship Id="rId65" Type="http://schemas.openxmlformats.org/officeDocument/2006/relationships/slide" Target="slides/slide58.xml"/><Relationship Id="rId68" Type="http://schemas.openxmlformats.org/officeDocument/2006/relationships/slide" Target="slides/slide61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69" Type="http://schemas.openxmlformats.org/officeDocument/2006/relationships/slide" Target="slides/slide6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9" Type="http://schemas.openxmlformats.org/officeDocument/2006/relationships/slide" Target="slides/slide52.xml"/><Relationship Id="rId58" Type="http://schemas.openxmlformats.org/officeDocument/2006/relationships/slide" Target="slides/slide5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fab6e2d69_0_14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fab6e2d6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fab6e2d69_0_2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fab6e2d6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553f38bf9_0_43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553f38bf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Applied to best buy twice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applied to work at my local theme park IT department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fab6e2d69_0_10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fab6e2d69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Can’t pass every interview but can increase your average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40 interviews - 2 onsites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05e6183a3_0_11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05e6183a3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n" sz="900">
                <a:solidFill>
                  <a:schemeClr val="dk1"/>
                </a:solidFill>
              </a:rPr>
              <a:t>Most people fail early on so this course covers all the steps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-"/>
            </a:pPr>
            <a:r>
              <a:rPr lang="en" sz="900"/>
              <a:t> not just a bunch of exercises</a:t>
            </a:r>
            <a:endParaRPr sz="9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05e6183a3_0_13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05e6183a3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553f38bf9_0_79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553f38bf9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553f38bf9_0_64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553f38bf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553f38bf9_0_68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6553f38bf9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553f38bf9_0_74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6553f38bf9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05e6183a3_0_5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05e6183a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05e6183a3_0_166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05e6183a3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keep your resume up to date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GET A REFERRAL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Tailor your resume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553f38bf9_0_108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6553f38bf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Some companies have roles for new grads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Have a robust github - A couple example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Give talks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Go to meetups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NETWORK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553f38bf9_0_36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6553f38bf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6553f38bf9_0_47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6553f38bf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553f38bf9_0_28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6553f38bf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05e6183a3_0_14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05e6183a3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553f38bf9_0_89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553f38bf9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these quesitons show interstest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553f38bf9_0_83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6553f38bf9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6553f38bf9_0_93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6553f38bf9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to prepare for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553f38bf9_0_112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6553f38bf9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05e6183a3_0_58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05e6183a3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6553f38bf9_0_12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6553f38bf9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6553f38bf9_0_126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6553f38bf9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6553f38bf9_0_13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6553f38bf9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553f38bf9_0_134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6553f38bf9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553f38bf9_0_143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6553f38bf9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6553f38bf9_0_147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6553f38bf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553f38bf9_0_15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553f38bf9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6553f38bf9_0_15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6553f38bf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6553f38bf9_0_159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6553f38bf9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553f38bf9_0_163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6553f38bf9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What does {} + [] do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553f38bf9_0_168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553f38bf9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 many hours do you spend studying for interviews?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How many hours do you spend training on how to give an interview?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6553f38bf9_0_308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6553f38bf9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553f38bf9_0_17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6553f38bf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6553f38bf9_0_21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6553f38bf9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553f38bf9_0_97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6553f38bf9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553f38bf9_0_22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6553f38bf9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6553f38bf9_0_23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6553f38bf9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553f38bf9_0_234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6553f38bf9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553f38bf9_0_253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6553f38bf9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6553f38bf9_0_263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6553f38bf9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6553f38bf9_0_274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6553f38bf9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553f38bf9_0_20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553f38bf9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6553f38bf9_0_239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6553f38bf9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6553f38bf9_0_28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6553f38bf9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6553f38bf9_0_29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6553f38bf9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6553f38bf9_0_294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6553f38bf9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6553f38bf9_0_314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6553f38bf9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705e6183a3_0_144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705e6183a3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6553f38bf9_0_36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6553f38bf9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6553f38bf9_0_302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6553f38bf9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6553f38bf9_0_32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6553f38bf9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6fc1801d0e_0_48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6fc1801d0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553f38bf9_0_172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553f38bf9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6553f38bf9_0_35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6553f38bf9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705e6183a3_0_148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705e6183a3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6553f38bf9_0_367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6553f38bf9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en"/>
              <a:t>How to behave</a:t>
            </a:r>
            <a:endParaRPr b="1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en"/>
              <a:t>How to assess company culture</a:t>
            </a:r>
            <a:endParaRPr b="1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b="1" lang="en"/>
              <a:t>What sort of questions to ask</a:t>
            </a:r>
            <a:endParaRPr b="1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6553f38bf9_0_338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6553f38bf9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6553f38bf9_0_37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6553f38bf9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6fab6e2d69_0_119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6fab6e2d69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6fc1801d0e_0_7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6fc1801d0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6fc1801d0e_0_7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6fc1801d0e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6fc1801d0e_0_83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6fc1801d0e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6553f38bf9_0_41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6553f38bf9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553f38bf9_0_176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553f38bf9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Don’t know what the person is going to do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UI is a very broad category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553f38bf9_0_403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6553f38bf9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6fab6e2d69_0_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6fab6e2d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6553f38bf9_0_43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6553f38bf9_0_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Also known as find unique values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6fab6e2d69_0_113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6fab6e2d69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6553f38bf9_0_379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6553f38bf9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6fc1801d0e_0_95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6fc1801d0e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6553f38bf9_0_443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6553f38bf9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6553f38bf9_0_387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6553f38bf9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6fc1801d0e_0_100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6fc1801d0e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6553f38bf9_0_447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6553f38bf9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fab6e2d69_0_10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fab6e2d69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6553f38bf9_0_383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6553f38bf9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6fab6e2d69_0_63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6fab6e2d6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6fab6e2d69_0_77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6fab6e2d6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6fab6e2d69_0_3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6fab6e2d6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6553f38bf9_0_399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6553f38bf9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6fc1801d0e_0_104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6fc1801d0e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6fc1801d0e_0_87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6fc1801d0e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6553f38bf9_0_45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6553f38bf9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6fc1801d0e_0_22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6fc1801d0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A </a:t>
            </a:r>
            <a:r>
              <a:rPr lang="en" sz="12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Promise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 is a proxy for a value not necessarily known when the promise is created”</a:t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6fc1801d0e_0_29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6fc1801d0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fc1801d0e_0_39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fc1801d0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1000">
                <a:solidFill>
                  <a:schemeClr val="dk1"/>
                </a:solidFill>
              </a:rPr>
              <a:t>Interviewing at FAANG companies is easier than startups because they have a process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6fab6e2d69_0_5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6fab6e2d6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A </a:t>
            </a:r>
            <a:r>
              <a:rPr lang="en" sz="1200">
                <a:solidFill>
                  <a:srgbClr val="333333"/>
                </a:solidFill>
                <a:latin typeface="Consolas"/>
                <a:ea typeface="Consolas"/>
                <a:cs typeface="Consolas"/>
                <a:sym typeface="Consolas"/>
              </a:rPr>
              <a:t>Promise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 is a proxy for a value not necessarily known when the promise is created”</a:t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6fc1801d0e_0_34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6fc1801d0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6fc1801d0e_0_12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6fc1801d0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6553f38bf9_0_329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6553f38bf9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705e6183a3_0_152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705e6183a3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6fc1801d0e_0_91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6fc1801d0e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6553f38bf9_0_344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6553f38bf9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6fab6e2d69_0_125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6fab6e2d6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6fab6e2d69_0_26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6fab6e2d6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67563" y="1240958"/>
            <a:ext cx="12780900" cy="34209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67550" y="4723542"/>
            <a:ext cx="12780900" cy="13209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2708687" y="7772028"/>
            <a:ext cx="822900" cy="656100"/>
          </a:xfrm>
          <a:prstGeom prst="rect">
            <a:avLst/>
          </a:prstGeom>
        </p:spPr>
        <p:txBody>
          <a:bodyPr anchorCtr="0" anchor="ctr" bIns="142225" lIns="142225" spcFirstLastPara="1" rIns="142225" wrap="square" tIns="1422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BLANK_1">
    <p:bg>
      <p:bgPr>
        <a:solidFill>
          <a:srgbClr val="000000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2733225" y="2587333"/>
            <a:ext cx="8491200" cy="11676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7500">
                <a:solidFill>
                  <a:srgbClr val="6A84E6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cxnSp>
        <p:nvCxnSpPr>
          <p:cNvPr id="46" name="Google Shape;46;p11"/>
          <p:cNvCxnSpPr/>
          <p:nvPr/>
        </p:nvCxnSpPr>
        <p:spPr>
          <a:xfrm>
            <a:off x="283950" y="8181292"/>
            <a:ext cx="1221300" cy="0"/>
          </a:xfrm>
          <a:prstGeom prst="straightConnector1">
            <a:avLst/>
          </a:prstGeom>
          <a:noFill/>
          <a:ln cap="flat" cmpd="sng" w="38100">
            <a:solidFill>
              <a:srgbClr val="CAE7ED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_1_2">
    <p:bg>
      <p:bgPr>
        <a:solidFill>
          <a:srgbClr val="000000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mand Line Slide">
  <p:cSld name="BLANK_1_2_1">
    <p:bg>
      <p:bgPr>
        <a:solidFill>
          <a:srgbClr val="000000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1770975" y="3594000"/>
            <a:ext cx="10174200" cy="9585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Consolas"/>
                <a:ea typeface="Consolas"/>
                <a:cs typeface="Consolas"/>
                <a:sym typeface="Consol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Consolas"/>
                <a:ea typeface="Consolas"/>
                <a:cs typeface="Consolas"/>
                <a:sym typeface="Consola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Consolas"/>
                <a:ea typeface="Consolas"/>
                <a:cs typeface="Consolas"/>
                <a:sym typeface="Consola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Consolas"/>
                <a:ea typeface="Consolas"/>
                <a:cs typeface="Consolas"/>
                <a:sym typeface="Consola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Consolas"/>
                <a:ea typeface="Consolas"/>
                <a:cs typeface="Consolas"/>
                <a:sym typeface="Consola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Consolas"/>
                <a:ea typeface="Consolas"/>
                <a:cs typeface="Consolas"/>
                <a:sym typeface="Consola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Consolas"/>
                <a:ea typeface="Consolas"/>
                <a:cs typeface="Consolas"/>
                <a:sym typeface="Consola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Consolas"/>
                <a:ea typeface="Consolas"/>
                <a:cs typeface="Consolas"/>
                <a:sym typeface="Consola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Consolas"/>
                <a:ea typeface="Consolas"/>
                <a:cs typeface="Consolas"/>
                <a:sym typeface="Consolas"/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1" type="subTitle"/>
          </p:nvPr>
        </p:nvSpPr>
        <p:spPr>
          <a:xfrm>
            <a:off x="1888425" y="2915500"/>
            <a:ext cx="6645000" cy="6786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rgbClr val="039BE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25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5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5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5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5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5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5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500"/>
              </a:spcBef>
              <a:spcAft>
                <a:spcPts val="25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">
  <p:cSld name="BLANK_1_1">
    <p:bg>
      <p:bgPr>
        <a:solidFill>
          <a:srgbClr val="000000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4"/>
          <p:cNvCxnSpPr/>
          <p:nvPr/>
        </p:nvCxnSpPr>
        <p:spPr>
          <a:xfrm>
            <a:off x="468525" y="1097708"/>
            <a:ext cx="1221300" cy="0"/>
          </a:xfrm>
          <a:prstGeom prst="straightConnector1">
            <a:avLst/>
          </a:prstGeom>
          <a:noFill/>
          <a:ln cap="flat" cmpd="sng" w="38100">
            <a:solidFill>
              <a:srgbClr val="CAE7E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" name="Google Shape;53;p14"/>
          <p:cNvSpPr txBox="1"/>
          <p:nvPr>
            <p:ph idx="1" type="subTitle"/>
          </p:nvPr>
        </p:nvSpPr>
        <p:spPr>
          <a:xfrm>
            <a:off x="326625" y="220875"/>
            <a:ext cx="3123900" cy="7980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rgbClr val="6A84E6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250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250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250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250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250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250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250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2500"/>
              </a:spcBef>
              <a:spcAft>
                <a:spcPts val="2500"/>
              </a:spcAft>
              <a:buNone/>
              <a:defRPr sz="3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54" name="Google Shape;54;p14"/>
          <p:cNvSpPr txBox="1"/>
          <p:nvPr>
            <p:ph idx="2" type="body"/>
          </p:nvPr>
        </p:nvSpPr>
        <p:spPr>
          <a:xfrm>
            <a:off x="1689825" y="2398042"/>
            <a:ext cx="8405400" cy="26436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indent="-4064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Char char="●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406400" lvl="1" marL="9144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Char char="○"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406400" lvl="2" marL="13716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Char char="■"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406400" lvl="3" marL="18288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Char char="●"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406400" lvl="4" marL="22860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Char char="○"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406400" lvl="5" marL="27432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Char char="■"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406400" lvl="6" marL="32004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Char char="●"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406400" lvl="7" marL="36576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Char char="○"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406400" lvl="8" marL="4114800" rtl="0">
              <a:spcBef>
                <a:spcPts val="2500"/>
              </a:spcBef>
              <a:spcAft>
                <a:spcPts val="2500"/>
              </a:spcAft>
              <a:buClr>
                <a:schemeClr val="dk1"/>
              </a:buClr>
              <a:buSzPts val="2800"/>
              <a:buFont typeface="Proxima Nova"/>
              <a:buChar char="■"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ctrTitle"/>
          </p:nvPr>
        </p:nvSpPr>
        <p:spPr>
          <a:xfrm>
            <a:off x="467563" y="1240958"/>
            <a:ext cx="12780900" cy="34209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100"/>
              <a:buNone/>
              <a:defRPr sz="8100"/>
            </a:lvl9pPr>
          </a:lstStyle>
          <a:p/>
        </p:txBody>
      </p:sp>
      <p:sp>
        <p:nvSpPr>
          <p:cNvPr id="61" name="Google Shape;61;p16"/>
          <p:cNvSpPr txBox="1"/>
          <p:nvPr>
            <p:ph idx="1" type="subTitle"/>
          </p:nvPr>
        </p:nvSpPr>
        <p:spPr>
          <a:xfrm>
            <a:off x="467550" y="4723542"/>
            <a:ext cx="12780900" cy="13209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12708687" y="7772028"/>
            <a:ext cx="822900" cy="656100"/>
          </a:xfrm>
          <a:prstGeom prst="rect">
            <a:avLst/>
          </a:prstGeom>
        </p:spPr>
        <p:txBody>
          <a:bodyPr anchorCtr="0" anchor="ctr" bIns="142225" lIns="142225" spcFirstLastPara="1" rIns="142225" wrap="square" tIns="1422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467550" y="3584750"/>
            <a:ext cx="12780900" cy="1403100"/>
          </a:xfrm>
          <a:prstGeom prst="rect">
            <a:avLst/>
          </a:prstGeom>
        </p:spPr>
        <p:txBody>
          <a:bodyPr anchorCtr="0" anchor="ctr" bIns="142225" lIns="142225" spcFirstLastPara="1" rIns="142225" wrap="square" tIns="1422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12708687" y="7772028"/>
            <a:ext cx="822900" cy="656100"/>
          </a:xfrm>
          <a:prstGeom prst="rect">
            <a:avLst/>
          </a:prstGeom>
        </p:spPr>
        <p:txBody>
          <a:bodyPr anchorCtr="0" anchor="ctr" bIns="142225" lIns="142225" spcFirstLastPara="1" rIns="142225" wrap="square" tIns="1422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467550" y="741708"/>
            <a:ext cx="12780900" cy="9546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467550" y="1920792"/>
            <a:ext cx="12780900" cy="56940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 rtl="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rtl="0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2500"/>
              </a:spcBef>
              <a:spcAft>
                <a:spcPts val="25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12708687" y="7772028"/>
            <a:ext cx="822900" cy="656100"/>
          </a:xfrm>
          <a:prstGeom prst="rect">
            <a:avLst/>
          </a:prstGeom>
        </p:spPr>
        <p:txBody>
          <a:bodyPr anchorCtr="0" anchor="ctr" bIns="142225" lIns="142225" spcFirstLastPara="1" rIns="142225" wrap="square" tIns="1422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title"/>
          </p:nvPr>
        </p:nvSpPr>
        <p:spPr>
          <a:xfrm>
            <a:off x="467550" y="741708"/>
            <a:ext cx="12780900" cy="9546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" type="body"/>
          </p:nvPr>
        </p:nvSpPr>
        <p:spPr>
          <a:xfrm>
            <a:off x="467550" y="1920792"/>
            <a:ext cx="5999700" cy="56940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 rtl="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2500"/>
              </a:spcBef>
              <a:spcAft>
                <a:spcPts val="25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73" name="Google Shape;73;p19"/>
          <p:cNvSpPr txBox="1"/>
          <p:nvPr>
            <p:ph idx="2" type="body"/>
          </p:nvPr>
        </p:nvSpPr>
        <p:spPr>
          <a:xfrm>
            <a:off x="7248600" y="1920792"/>
            <a:ext cx="5999700" cy="56940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 rtl="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2500"/>
              </a:spcBef>
              <a:spcAft>
                <a:spcPts val="25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12708687" y="7772028"/>
            <a:ext cx="822900" cy="656100"/>
          </a:xfrm>
          <a:prstGeom prst="rect">
            <a:avLst/>
          </a:prstGeom>
        </p:spPr>
        <p:txBody>
          <a:bodyPr anchorCtr="0" anchor="ctr" bIns="142225" lIns="142225" spcFirstLastPara="1" rIns="142225" wrap="square" tIns="1422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 txBox="1"/>
          <p:nvPr>
            <p:ph type="title"/>
          </p:nvPr>
        </p:nvSpPr>
        <p:spPr>
          <a:xfrm>
            <a:off x="467550" y="741708"/>
            <a:ext cx="12780900" cy="9546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12708687" y="7772028"/>
            <a:ext cx="822900" cy="656100"/>
          </a:xfrm>
          <a:prstGeom prst="rect">
            <a:avLst/>
          </a:prstGeom>
        </p:spPr>
        <p:txBody>
          <a:bodyPr anchorCtr="0" anchor="ctr" bIns="142225" lIns="142225" spcFirstLastPara="1" rIns="142225" wrap="square" tIns="1422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467550" y="926000"/>
            <a:ext cx="4212000" cy="12594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467550" y="2316000"/>
            <a:ext cx="4212000" cy="52989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2500"/>
              </a:spcBef>
              <a:spcAft>
                <a:spcPts val="25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81" name="Google Shape;81;p21"/>
          <p:cNvSpPr txBox="1"/>
          <p:nvPr>
            <p:ph idx="12" type="sldNum"/>
          </p:nvPr>
        </p:nvSpPr>
        <p:spPr>
          <a:xfrm>
            <a:off x="12708687" y="7772028"/>
            <a:ext cx="822900" cy="656100"/>
          </a:xfrm>
          <a:prstGeom prst="rect">
            <a:avLst/>
          </a:prstGeom>
        </p:spPr>
        <p:txBody>
          <a:bodyPr anchorCtr="0" anchor="ctr" bIns="142225" lIns="142225" spcFirstLastPara="1" rIns="142225" wrap="square" tIns="1422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67550" y="3584750"/>
            <a:ext cx="12780900" cy="1403100"/>
          </a:xfrm>
          <a:prstGeom prst="rect">
            <a:avLst/>
          </a:prstGeom>
        </p:spPr>
        <p:txBody>
          <a:bodyPr anchorCtr="0" anchor="ctr" bIns="142225" lIns="142225" spcFirstLastPara="1" rIns="142225" wrap="square" tIns="1422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2708687" y="7772028"/>
            <a:ext cx="822900" cy="656100"/>
          </a:xfrm>
          <a:prstGeom prst="rect">
            <a:avLst/>
          </a:prstGeom>
        </p:spPr>
        <p:txBody>
          <a:bodyPr anchorCtr="0" anchor="ctr" bIns="142225" lIns="142225" spcFirstLastPara="1" rIns="142225" wrap="square" tIns="1422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type="title"/>
          </p:nvPr>
        </p:nvSpPr>
        <p:spPr>
          <a:xfrm>
            <a:off x="735375" y="750250"/>
            <a:ext cx="9551700" cy="6818100"/>
          </a:xfrm>
          <a:prstGeom prst="rect">
            <a:avLst/>
          </a:prstGeom>
        </p:spPr>
        <p:txBody>
          <a:bodyPr anchorCtr="0" anchor="ctr" bIns="142225" lIns="142225" spcFirstLastPara="1" rIns="142225" wrap="square" tIns="1422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84" name="Google Shape;84;p22"/>
          <p:cNvSpPr txBox="1"/>
          <p:nvPr>
            <p:ph idx="12" type="sldNum"/>
          </p:nvPr>
        </p:nvSpPr>
        <p:spPr>
          <a:xfrm>
            <a:off x="12708687" y="7772028"/>
            <a:ext cx="822900" cy="656100"/>
          </a:xfrm>
          <a:prstGeom prst="rect">
            <a:avLst/>
          </a:prstGeom>
        </p:spPr>
        <p:txBody>
          <a:bodyPr anchorCtr="0" anchor="ctr" bIns="142225" lIns="142225" spcFirstLastPara="1" rIns="142225" wrap="square" tIns="1422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/>
          <p:nvPr/>
        </p:nvSpPr>
        <p:spPr>
          <a:xfrm>
            <a:off x="6858000" y="42"/>
            <a:ext cx="6858000" cy="8572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3"/>
          <p:cNvSpPr txBox="1"/>
          <p:nvPr>
            <p:ph type="title"/>
          </p:nvPr>
        </p:nvSpPr>
        <p:spPr>
          <a:xfrm>
            <a:off x="398250" y="2055292"/>
            <a:ext cx="6067800" cy="2470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88" name="Google Shape;88;p23"/>
          <p:cNvSpPr txBox="1"/>
          <p:nvPr>
            <p:ph idx="1" type="subTitle"/>
          </p:nvPr>
        </p:nvSpPr>
        <p:spPr>
          <a:xfrm>
            <a:off x="398250" y="4671792"/>
            <a:ext cx="6067800" cy="20586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89" name="Google Shape;89;p23"/>
          <p:cNvSpPr txBox="1"/>
          <p:nvPr>
            <p:ph idx="2" type="body"/>
          </p:nvPr>
        </p:nvSpPr>
        <p:spPr>
          <a:xfrm>
            <a:off x="7409250" y="1207000"/>
            <a:ext cx="5755500" cy="6158400"/>
          </a:xfrm>
          <a:prstGeom prst="rect">
            <a:avLst/>
          </a:prstGeom>
        </p:spPr>
        <p:txBody>
          <a:bodyPr anchorCtr="0" anchor="ctr" bIns="142225" lIns="142225" spcFirstLastPara="1" rIns="142225" wrap="square" tIns="142225">
            <a:noAutofit/>
          </a:bodyPr>
          <a:lstStyle>
            <a:lvl1pPr indent="-4064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>
                <a:solidFill>
                  <a:schemeClr val="dk1"/>
                </a:solidFill>
              </a:defRPr>
            </a:lvl1pPr>
            <a:lvl2pPr indent="-368300" lvl="1" marL="9144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>
                <a:solidFill>
                  <a:schemeClr val="dk1"/>
                </a:solidFill>
              </a:defRPr>
            </a:lvl2pPr>
            <a:lvl3pPr indent="-368300" lvl="2" marL="13716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>
                <a:solidFill>
                  <a:schemeClr val="dk1"/>
                </a:solidFill>
              </a:defRPr>
            </a:lvl3pPr>
            <a:lvl4pPr indent="-368300" lvl="3" marL="18288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>
                <a:solidFill>
                  <a:schemeClr val="dk1"/>
                </a:solidFill>
              </a:defRPr>
            </a:lvl4pPr>
            <a:lvl5pPr indent="-368300" lvl="4" marL="22860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>
                <a:solidFill>
                  <a:schemeClr val="dk1"/>
                </a:solidFill>
              </a:defRPr>
            </a:lvl5pPr>
            <a:lvl6pPr indent="-368300" lvl="5" marL="27432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>
                <a:solidFill>
                  <a:schemeClr val="dk1"/>
                </a:solidFill>
              </a:defRPr>
            </a:lvl6pPr>
            <a:lvl7pPr indent="-368300" lvl="6" marL="32004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>
                <a:solidFill>
                  <a:schemeClr val="dk1"/>
                </a:solidFill>
              </a:defRPr>
            </a:lvl7pPr>
            <a:lvl8pPr indent="-368300" lvl="7" marL="36576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>
                <a:solidFill>
                  <a:schemeClr val="dk1"/>
                </a:solidFill>
              </a:defRPr>
            </a:lvl8pPr>
            <a:lvl9pPr indent="-368300" lvl="8" marL="4114800" rtl="0">
              <a:spcBef>
                <a:spcPts val="2500"/>
              </a:spcBef>
              <a:spcAft>
                <a:spcPts val="2500"/>
              </a:spcAft>
              <a:buClr>
                <a:schemeClr val="dk1"/>
              </a:buClr>
              <a:buSzPts val="22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" name="Google Shape;90;p23"/>
          <p:cNvSpPr txBox="1"/>
          <p:nvPr>
            <p:ph idx="12" type="sldNum"/>
          </p:nvPr>
        </p:nvSpPr>
        <p:spPr>
          <a:xfrm>
            <a:off x="12708687" y="7772028"/>
            <a:ext cx="822900" cy="656100"/>
          </a:xfrm>
          <a:prstGeom prst="rect">
            <a:avLst/>
          </a:prstGeom>
        </p:spPr>
        <p:txBody>
          <a:bodyPr anchorCtr="0" anchor="ctr" bIns="142225" lIns="142225" spcFirstLastPara="1" rIns="142225" wrap="square" tIns="1422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xercise" type="blank">
  <p:cSld name="BLANK">
    <p:bg>
      <p:bgPr>
        <a:solidFill>
          <a:srgbClr val="000000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4"/>
          <p:cNvSpPr txBox="1"/>
          <p:nvPr/>
        </p:nvSpPr>
        <p:spPr>
          <a:xfrm>
            <a:off x="2768850" y="2177125"/>
            <a:ext cx="8178300" cy="16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300">
                <a:solidFill>
                  <a:schemeClr val="accent6"/>
                </a:solidFill>
                <a:latin typeface="Merriweather"/>
                <a:ea typeface="Merriweather"/>
                <a:cs typeface="Merriweather"/>
                <a:sym typeface="Merriweather"/>
              </a:rPr>
              <a:t>Exercise</a:t>
            </a:r>
            <a:endParaRPr b="1" sz="9300">
              <a:solidFill>
                <a:schemeClr val="accent6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3" name="Google Shape;93;p24"/>
          <p:cNvSpPr txBox="1"/>
          <p:nvPr>
            <p:ph idx="1" type="subTitle"/>
          </p:nvPr>
        </p:nvSpPr>
        <p:spPr>
          <a:xfrm>
            <a:off x="4401600" y="3874125"/>
            <a:ext cx="5154300" cy="8364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7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25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5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5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5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5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5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5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500"/>
              </a:spcBef>
              <a:spcAft>
                <a:spcPts val="25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>
  <p:cSld name="BLANK_1">
    <p:bg>
      <p:bgPr>
        <a:solidFill>
          <a:srgbClr val="000000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/>
          <p:nvPr>
            <p:ph type="title"/>
          </p:nvPr>
        </p:nvSpPr>
        <p:spPr>
          <a:xfrm>
            <a:off x="0" y="4329000"/>
            <a:ext cx="13716000" cy="4243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7500"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_1_2">
    <p:bg>
      <p:bgPr>
        <a:solidFill>
          <a:srgbClr val="00000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mand Line Slide">
  <p:cSld name="BLANK_1_2_1">
    <p:bg>
      <p:bgPr>
        <a:solidFill>
          <a:srgbClr val="000000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7"/>
          <p:cNvSpPr txBox="1"/>
          <p:nvPr>
            <p:ph type="title"/>
          </p:nvPr>
        </p:nvSpPr>
        <p:spPr>
          <a:xfrm>
            <a:off x="1770975" y="3594000"/>
            <a:ext cx="10174200" cy="13845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Consolas"/>
                <a:ea typeface="Consolas"/>
                <a:cs typeface="Consolas"/>
                <a:sym typeface="Consol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Consolas"/>
                <a:ea typeface="Consolas"/>
                <a:cs typeface="Consolas"/>
                <a:sym typeface="Consola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Consolas"/>
                <a:ea typeface="Consolas"/>
                <a:cs typeface="Consolas"/>
                <a:sym typeface="Consola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Consolas"/>
                <a:ea typeface="Consolas"/>
                <a:cs typeface="Consolas"/>
                <a:sym typeface="Consola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Consolas"/>
                <a:ea typeface="Consolas"/>
                <a:cs typeface="Consolas"/>
                <a:sym typeface="Consola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Consolas"/>
                <a:ea typeface="Consolas"/>
                <a:cs typeface="Consolas"/>
                <a:sym typeface="Consola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Consolas"/>
                <a:ea typeface="Consolas"/>
                <a:cs typeface="Consolas"/>
                <a:sym typeface="Consola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Consolas"/>
                <a:ea typeface="Consolas"/>
                <a:cs typeface="Consolas"/>
                <a:sym typeface="Consola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Consolas"/>
                <a:ea typeface="Consolas"/>
                <a:cs typeface="Consolas"/>
                <a:sym typeface="Consolas"/>
              </a:defRPr>
            </a:lvl9pPr>
          </a:lstStyle>
          <a:p/>
        </p:txBody>
      </p:sp>
      <p:sp>
        <p:nvSpPr>
          <p:cNvPr id="99" name="Google Shape;99;p27"/>
          <p:cNvSpPr txBox="1"/>
          <p:nvPr>
            <p:ph idx="1" type="subTitle"/>
          </p:nvPr>
        </p:nvSpPr>
        <p:spPr>
          <a:xfrm>
            <a:off x="1888425" y="2915500"/>
            <a:ext cx="6645000" cy="678600"/>
          </a:xfrm>
          <a:prstGeom prst="rect">
            <a:avLst/>
          </a:prstGeom>
        </p:spPr>
        <p:txBody>
          <a:bodyPr anchorCtr="0" anchor="ctr" bIns="142225" lIns="142225" spcFirstLastPara="1" rIns="142225" wrap="square" tIns="1422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300">
                <a:solidFill>
                  <a:srgbClr val="039BE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25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5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5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5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5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5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5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500"/>
              </a:spcBef>
              <a:spcAft>
                <a:spcPts val="25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">
  <p:cSld name="BLANK_1_1">
    <p:bg>
      <p:bgPr>
        <a:solidFill>
          <a:srgbClr val="000000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8"/>
          <p:cNvSpPr txBox="1"/>
          <p:nvPr>
            <p:ph idx="1" type="subTitle"/>
          </p:nvPr>
        </p:nvSpPr>
        <p:spPr>
          <a:xfrm>
            <a:off x="8846100" y="0"/>
            <a:ext cx="4869900" cy="7980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rgbClr val="6A84E6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250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250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250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250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250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250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2500"/>
              </a:spcBef>
              <a:spcAft>
                <a:spcPts val="0"/>
              </a:spcAft>
              <a:buNone/>
              <a:defRPr sz="3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2500"/>
              </a:spcBef>
              <a:spcAft>
                <a:spcPts val="2500"/>
              </a:spcAft>
              <a:buNone/>
              <a:defRPr sz="34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02" name="Google Shape;102;p28"/>
          <p:cNvSpPr txBox="1"/>
          <p:nvPr>
            <p:ph idx="2" type="body"/>
          </p:nvPr>
        </p:nvSpPr>
        <p:spPr>
          <a:xfrm>
            <a:off x="1689825" y="2398042"/>
            <a:ext cx="8405400" cy="26436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indent="-4064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indent="-406400" lvl="1" marL="9144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Char char="○"/>
              <a:defRPr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indent="-406400" lvl="2" marL="13716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Char char="■"/>
              <a:defRPr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indent="-406400" lvl="3" marL="18288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Char char="●"/>
              <a:defRPr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indent="-406400" lvl="4" marL="22860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Char char="○"/>
              <a:defRPr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indent="-406400" lvl="5" marL="27432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Char char="■"/>
              <a:defRPr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indent="-406400" lvl="6" marL="32004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Char char="●"/>
              <a:defRPr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indent="-406400" lvl="7" marL="36576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fortaa"/>
              <a:buChar char="○"/>
              <a:defRPr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indent="-406400" lvl="8" marL="4114800" rtl="0">
              <a:spcBef>
                <a:spcPts val="2500"/>
              </a:spcBef>
              <a:spcAft>
                <a:spcPts val="2500"/>
              </a:spcAft>
              <a:buClr>
                <a:schemeClr val="dk1"/>
              </a:buClr>
              <a:buSzPts val="2800"/>
              <a:buFont typeface="Comfortaa"/>
              <a:buChar char="■"/>
              <a:defRPr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67550" y="741708"/>
            <a:ext cx="12780900" cy="9546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67550" y="1920792"/>
            <a:ext cx="12780900" cy="56940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indent="-406400" lvl="0" marL="4572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 rtl="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rtl="0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25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25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25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2500"/>
              </a:spcBef>
              <a:spcAft>
                <a:spcPts val="25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2708687" y="7772028"/>
            <a:ext cx="822900" cy="656100"/>
          </a:xfrm>
          <a:prstGeom prst="rect">
            <a:avLst/>
          </a:prstGeom>
        </p:spPr>
        <p:txBody>
          <a:bodyPr anchorCtr="0" anchor="ctr" bIns="142225" lIns="142225" spcFirstLastPara="1" rIns="142225" wrap="square" tIns="1422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67550" y="741708"/>
            <a:ext cx="12780900" cy="9546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67550" y="1920792"/>
            <a:ext cx="5999700" cy="56940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 rtl="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2500"/>
              </a:spcBef>
              <a:spcAft>
                <a:spcPts val="25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7248600" y="1920792"/>
            <a:ext cx="5999700" cy="56940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 rtl="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2500"/>
              </a:spcBef>
              <a:spcAft>
                <a:spcPts val="25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2708687" y="7772028"/>
            <a:ext cx="822900" cy="656100"/>
          </a:xfrm>
          <a:prstGeom prst="rect">
            <a:avLst/>
          </a:prstGeom>
        </p:spPr>
        <p:txBody>
          <a:bodyPr anchorCtr="0" anchor="ctr" bIns="142225" lIns="142225" spcFirstLastPara="1" rIns="142225" wrap="square" tIns="1422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67550" y="741708"/>
            <a:ext cx="12780900" cy="9546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2708687" y="7772028"/>
            <a:ext cx="822900" cy="656100"/>
          </a:xfrm>
          <a:prstGeom prst="rect">
            <a:avLst/>
          </a:prstGeom>
        </p:spPr>
        <p:txBody>
          <a:bodyPr anchorCtr="0" anchor="ctr" bIns="142225" lIns="142225" spcFirstLastPara="1" rIns="142225" wrap="square" tIns="1422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67550" y="926000"/>
            <a:ext cx="4212000" cy="12594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67550" y="2316000"/>
            <a:ext cx="4212000" cy="52989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rtl="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rtl="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rtl="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rtl="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rtl="0">
              <a:spcBef>
                <a:spcPts val="250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rtl="0">
              <a:spcBef>
                <a:spcPts val="250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rtl="0">
              <a:spcBef>
                <a:spcPts val="250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rtl="0">
              <a:spcBef>
                <a:spcPts val="2500"/>
              </a:spcBef>
              <a:spcAft>
                <a:spcPts val="250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2708687" y="7772028"/>
            <a:ext cx="822900" cy="656100"/>
          </a:xfrm>
          <a:prstGeom prst="rect">
            <a:avLst/>
          </a:prstGeom>
        </p:spPr>
        <p:txBody>
          <a:bodyPr anchorCtr="0" anchor="ctr" bIns="142225" lIns="142225" spcFirstLastPara="1" rIns="142225" wrap="square" tIns="1422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735375" y="750250"/>
            <a:ext cx="9551700" cy="6818100"/>
          </a:xfrm>
          <a:prstGeom prst="rect">
            <a:avLst/>
          </a:prstGeom>
        </p:spPr>
        <p:txBody>
          <a:bodyPr anchorCtr="0" anchor="ctr" bIns="142225" lIns="142225" spcFirstLastPara="1" rIns="142225" wrap="square" tIns="1422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rtl="0"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2708687" y="7772028"/>
            <a:ext cx="822900" cy="656100"/>
          </a:xfrm>
          <a:prstGeom prst="rect">
            <a:avLst/>
          </a:prstGeom>
        </p:spPr>
        <p:txBody>
          <a:bodyPr anchorCtr="0" anchor="ctr" bIns="142225" lIns="142225" spcFirstLastPara="1" rIns="142225" wrap="square" tIns="1422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858000" y="42"/>
            <a:ext cx="6858000" cy="8572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98250" y="2055292"/>
            <a:ext cx="6067800" cy="2470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98250" y="4671792"/>
            <a:ext cx="6067800" cy="20586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7409250" y="1207000"/>
            <a:ext cx="5755500" cy="6158400"/>
          </a:xfrm>
          <a:prstGeom prst="rect">
            <a:avLst/>
          </a:prstGeom>
        </p:spPr>
        <p:txBody>
          <a:bodyPr anchorCtr="0" anchor="ctr" bIns="142225" lIns="142225" spcFirstLastPara="1" rIns="142225" wrap="square" tIns="142225">
            <a:noAutofit/>
          </a:bodyPr>
          <a:lstStyle>
            <a:lvl1pPr indent="-4064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>
                <a:solidFill>
                  <a:schemeClr val="dk1"/>
                </a:solidFill>
              </a:defRPr>
            </a:lvl1pPr>
            <a:lvl2pPr indent="-368300" lvl="1" marL="9144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>
                <a:solidFill>
                  <a:schemeClr val="dk1"/>
                </a:solidFill>
              </a:defRPr>
            </a:lvl2pPr>
            <a:lvl3pPr indent="-368300" lvl="2" marL="13716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>
                <a:solidFill>
                  <a:schemeClr val="dk1"/>
                </a:solidFill>
              </a:defRPr>
            </a:lvl3pPr>
            <a:lvl4pPr indent="-368300" lvl="3" marL="18288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>
                <a:solidFill>
                  <a:schemeClr val="dk1"/>
                </a:solidFill>
              </a:defRPr>
            </a:lvl4pPr>
            <a:lvl5pPr indent="-368300" lvl="4" marL="22860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>
                <a:solidFill>
                  <a:schemeClr val="dk1"/>
                </a:solidFill>
              </a:defRPr>
            </a:lvl5pPr>
            <a:lvl6pPr indent="-368300" lvl="5" marL="27432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200"/>
              <a:buChar char="■"/>
              <a:defRPr>
                <a:solidFill>
                  <a:schemeClr val="dk1"/>
                </a:solidFill>
              </a:defRPr>
            </a:lvl6pPr>
            <a:lvl7pPr indent="-368300" lvl="6" marL="32004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>
                <a:solidFill>
                  <a:schemeClr val="dk1"/>
                </a:solidFill>
              </a:defRPr>
            </a:lvl7pPr>
            <a:lvl8pPr indent="-368300" lvl="7" marL="3657600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>
                <a:solidFill>
                  <a:schemeClr val="dk1"/>
                </a:solidFill>
              </a:defRPr>
            </a:lvl8pPr>
            <a:lvl9pPr indent="-368300" lvl="8" marL="4114800" rtl="0">
              <a:spcBef>
                <a:spcPts val="2500"/>
              </a:spcBef>
              <a:spcAft>
                <a:spcPts val="2500"/>
              </a:spcAft>
              <a:buClr>
                <a:schemeClr val="dk1"/>
              </a:buClr>
              <a:buSzPts val="22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2708687" y="7772028"/>
            <a:ext cx="822900" cy="656100"/>
          </a:xfrm>
          <a:prstGeom prst="rect">
            <a:avLst/>
          </a:prstGeom>
        </p:spPr>
        <p:txBody>
          <a:bodyPr anchorCtr="0" anchor="ctr" bIns="142225" lIns="142225" spcFirstLastPara="1" rIns="142225" wrap="square" tIns="1422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xercise" type="blank">
  <p:cSld name="BLANK">
    <p:bg>
      <p:bgPr>
        <a:solidFill>
          <a:srgbClr val="000000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/>
        </p:nvSpPr>
        <p:spPr>
          <a:xfrm>
            <a:off x="2768850" y="2177125"/>
            <a:ext cx="8178300" cy="16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300">
                <a:solidFill>
                  <a:schemeClr val="accent6"/>
                </a:solidFill>
                <a:latin typeface="Merriweather"/>
                <a:ea typeface="Merriweather"/>
                <a:cs typeface="Merriweather"/>
                <a:sym typeface="Merriweather"/>
              </a:rPr>
              <a:t>Exercise</a:t>
            </a:r>
            <a:endParaRPr b="1" sz="9300">
              <a:solidFill>
                <a:schemeClr val="accent6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3" name="Google Shape;43;p10"/>
          <p:cNvSpPr txBox="1"/>
          <p:nvPr>
            <p:ph idx="1" type="subTitle"/>
          </p:nvPr>
        </p:nvSpPr>
        <p:spPr>
          <a:xfrm>
            <a:off x="4401600" y="3874125"/>
            <a:ext cx="5154300" cy="8364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70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25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5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5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5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5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5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5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500"/>
              </a:spcBef>
              <a:spcAft>
                <a:spcPts val="25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67550" y="741708"/>
            <a:ext cx="127809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xima Nova"/>
              <a:buNone/>
              <a:defRPr sz="4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67550" y="1920792"/>
            <a:ext cx="12780900" cy="56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  <a:defRPr sz="2800">
                <a:solidFill>
                  <a:schemeClr val="lt2"/>
                </a:solidFill>
              </a:defRPr>
            </a:lvl1pPr>
            <a:lvl2pPr indent="-368300" lvl="1" marL="914400" rtl="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lt2"/>
              </a:buClr>
              <a:buSzPts val="2200"/>
              <a:buChar char="○"/>
              <a:defRPr sz="2200">
                <a:solidFill>
                  <a:schemeClr val="lt2"/>
                </a:solidFill>
              </a:defRPr>
            </a:lvl2pPr>
            <a:lvl3pPr indent="-368300" lvl="2" marL="1371600" rtl="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lt2"/>
              </a:buClr>
              <a:buSzPts val="2200"/>
              <a:buChar char="■"/>
              <a:defRPr sz="2200">
                <a:solidFill>
                  <a:schemeClr val="lt2"/>
                </a:solidFill>
              </a:defRPr>
            </a:lvl3pPr>
            <a:lvl4pPr indent="-368300" lvl="3" marL="1828800" rtl="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lt2"/>
              </a:buClr>
              <a:buSzPts val="2200"/>
              <a:buChar char="●"/>
              <a:defRPr sz="2200">
                <a:solidFill>
                  <a:schemeClr val="lt2"/>
                </a:solidFill>
              </a:defRPr>
            </a:lvl4pPr>
            <a:lvl5pPr indent="-368300" lvl="4" marL="2286000" rtl="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lt2"/>
              </a:buClr>
              <a:buSzPts val="2200"/>
              <a:buChar char="○"/>
              <a:defRPr sz="2200">
                <a:solidFill>
                  <a:schemeClr val="lt2"/>
                </a:solidFill>
              </a:defRPr>
            </a:lvl5pPr>
            <a:lvl6pPr indent="-368300" lvl="5" marL="2743200" rtl="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lt2"/>
              </a:buClr>
              <a:buSzPts val="2200"/>
              <a:buChar char="■"/>
              <a:defRPr sz="2200">
                <a:solidFill>
                  <a:schemeClr val="lt2"/>
                </a:solidFill>
              </a:defRPr>
            </a:lvl6pPr>
            <a:lvl7pPr indent="-368300" lvl="6" marL="3200400" rtl="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lt2"/>
              </a:buClr>
              <a:buSzPts val="2200"/>
              <a:buChar char="●"/>
              <a:defRPr sz="2200">
                <a:solidFill>
                  <a:schemeClr val="lt2"/>
                </a:solidFill>
              </a:defRPr>
            </a:lvl7pPr>
            <a:lvl8pPr indent="-368300" lvl="7" marL="3657600" rtl="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lt2"/>
              </a:buClr>
              <a:buSzPts val="2200"/>
              <a:buChar char="○"/>
              <a:defRPr sz="2200">
                <a:solidFill>
                  <a:schemeClr val="lt2"/>
                </a:solidFill>
              </a:defRPr>
            </a:lvl8pPr>
            <a:lvl9pPr indent="-368300" lvl="8" marL="4114800" rtl="0">
              <a:lnSpc>
                <a:spcPct val="115000"/>
              </a:lnSpc>
              <a:spcBef>
                <a:spcPts val="2500"/>
              </a:spcBef>
              <a:spcAft>
                <a:spcPts val="2500"/>
              </a:spcAft>
              <a:buClr>
                <a:schemeClr val="lt2"/>
              </a:buClr>
              <a:buSzPts val="2200"/>
              <a:buChar char="■"/>
              <a:defRPr sz="2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2708687" y="7772028"/>
            <a:ext cx="8229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>
            <a:lvl1pPr lvl="0" rtl="0" algn="r">
              <a:buNone/>
              <a:defRPr sz="1600">
                <a:solidFill>
                  <a:schemeClr val="lt2"/>
                </a:solidFill>
              </a:defRPr>
            </a:lvl1pPr>
            <a:lvl2pPr lvl="1" rtl="0" algn="r">
              <a:buNone/>
              <a:defRPr sz="1600">
                <a:solidFill>
                  <a:schemeClr val="lt2"/>
                </a:solidFill>
              </a:defRPr>
            </a:lvl2pPr>
            <a:lvl3pPr lvl="2" rtl="0" algn="r">
              <a:buNone/>
              <a:defRPr sz="1600">
                <a:solidFill>
                  <a:schemeClr val="lt2"/>
                </a:solidFill>
              </a:defRPr>
            </a:lvl3pPr>
            <a:lvl4pPr lvl="3" rtl="0" algn="r">
              <a:buNone/>
              <a:defRPr sz="1600">
                <a:solidFill>
                  <a:schemeClr val="lt2"/>
                </a:solidFill>
              </a:defRPr>
            </a:lvl4pPr>
            <a:lvl5pPr lvl="4" rtl="0" algn="r">
              <a:buNone/>
              <a:defRPr sz="1600">
                <a:solidFill>
                  <a:schemeClr val="lt2"/>
                </a:solidFill>
              </a:defRPr>
            </a:lvl5pPr>
            <a:lvl6pPr lvl="5" rtl="0" algn="r">
              <a:buNone/>
              <a:defRPr sz="1600">
                <a:solidFill>
                  <a:schemeClr val="lt2"/>
                </a:solidFill>
              </a:defRPr>
            </a:lvl6pPr>
            <a:lvl7pPr lvl="6" rtl="0" algn="r">
              <a:buNone/>
              <a:defRPr sz="1600">
                <a:solidFill>
                  <a:schemeClr val="lt2"/>
                </a:solidFill>
              </a:defRPr>
            </a:lvl7pPr>
            <a:lvl8pPr lvl="7" rtl="0" algn="r">
              <a:buNone/>
              <a:defRPr sz="1600">
                <a:solidFill>
                  <a:schemeClr val="lt2"/>
                </a:solidFill>
              </a:defRPr>
            </a:lvl8pPr>
            <a:lvl9pPr lvl="8" rtl="0" algn="r">
              <a:buNone/>
              <a:defRPr sz="16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type="title"/>
          </p:nvPr>
        </p:nvSpPr>
        <p:spPr>
          <a:xfrm>
            <a:off x="467550" y="741708"/>
            <a:ext cx="127809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roxima Nova"/>
              <a:buNone/>
              <a:defRPr sz="4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467550" y="1920792"/>
            <a:ext cx="12780900" cy="56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Char char="●"/>
              <a:defRPr sz="2800">
                <a:solidFill>
                  <a:schemeClr val="lt2"/>
                </a:solidFill>
              </a:defRPr>
            </a:lvl1pPr>
            <a:lvl2pPr indent="-368300" lvl="1" marL="914400" rtl="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lt2"/>
              </a:buClr>
              <a:buSzPts val="2200"/>
              <a:buChar char="○"/>
              <a:defRPr sz="2200">
                <a:solidFill>
                  <a:schemeClr val="lt2"/>
                </a:solidFill>
              </a:defRPr>
            </a:lvl2pPr>
            <a:lvl3pPr indent="-368300" lvl="2" marL="1371600" rtl="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lt2"/>
              </a:buClr>
              <a:buSzPts val="2200"/>
              <a:buChar char="■"/>
              <a:defRPr sz="2200">
                <a:solidFill>
                  <a:schemeClr val="lt2"/>
                </a:solidFill>
              </a:defRPr>
            </a:lvl3pPr>
            <a:lvl4pPr indent="-368300" lvl="3" marL="1828800" rtl="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lt2"/>
              </a:buClr>
              <a:buSzPts val="2200"/>
              <a:buChar char="●"/>
              <a:defRPr sz="2200">
                <a:solidFill>
                  <a:schemeClr val="lt2"/>
                </a:solidFill>
              </a:defRPr>
            </a:lvl4pPr>
            <a:lvl5pPr indent="-368300" lvl="4" marL="2286000" rtl="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lt2"/>
              </a:buClr>
              <a:buSzPts val="2200"/>
              <a:buChar char="○"/>
              <a:defRPr sz="2200">
                <a:solidFill>
                  <a:schemeClr val="lt2"/>
                </a:solidFill>
              </a:defRPr>
            </a:lvl5pPr>
            <a:lvl6pPr indent="-368300" lvl="5" marL="2743200" rtl="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lt2"/>
              </a:buClr>
              <a:buSzPts val="2200"/>
              <a:buChar char="■"/>
              <a:defRPr sz="2200">
                <a:solidFill>
                  <a:schemeClr val="lt2"/>
                </a:solidFill>
              </a:defRPr>
            </a:lvl6pPr>
            <a:lvl7pPr indent="-368300" lvl="6" marL="3200400" rtl="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lt2"/>
              </a:buClr>
              <a:buSzPts val="2200"/>
              <a:buChar char="●"/>
              <a:defRPr sz="2200">
                <a:solidFill>
                  <a:schemeClr val="lt2"/>
                </a:solidFill>
              </a:defRPr>
            </a:lvl7pPr>
            <a:lvl8pPr indent="-368300" lvl="7" marL="3657600" rtl="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lt2"/>
              </a:buClr>
              <a:buSzPts val="2200"/>
              <a:buChar char="○"/>
              <a:defRPr sz="2200">
                <a:solidFill>
                  <a:schemeClr val="lt2"/>
                </a:solidFill>
              </a:defRPr>
            </a:lvl8pPr>
            <a:lvl9pPr indent="-368300" lvl="8" marL="4114800" rtl="0">
              <a:lnSpc>
                <a:spcPct val="115000"/>
              </a:lnSpc>
              <a:spcBef>
                <a:spcPts val="2500"/>
              </a:spcBef>
              <a:spcAft>
                <a:spcPts val="2500"/>
              </a:spcAft>
              <a:buClr>
                <a:schemeClr val="lt2"/>
              </a:buClr>
              <a:buSzPts val="2200"/>
              <a:buChar char="■"/>
              <a:defRPr sz="2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12708687" y="7772028"/>
            <a:ext cx="8229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>
            <a:lvl1pPr lvl="0" rtl="0" algn="r">
              <a:buNone/>
              <a:defRPr sz="1600">
                <a:solidFill>
                  <a:schemeClr val="lt2"/>
                </a:solidFill>
              </a:defRPr>
            </a:lvl1pPr>
            <a:lvl2pPr lvl="1" rtl="0" algn="r">
              <a:buNone/>
              <a:defRPr sz="1600">
                <a:solidFill>
                  <a:schemeClr val="lt2"/>
                </a:solidFill>
              </a:defRPr>
            </a:lvl2pPr>
            <a:lvl3pPr lvl="2" rtl="0" algn="r">
              <a:buNone/>
              <a:defRPr sz="1600">
                <a:solidFill>
                  <a:schemeClr val="lt2"/>
                </a:solidFill>
              </a:defRPr>
            </a:lvl3pPr>
            <a:lvl4pPr lvl="3" rtl="0" algn="r">
              <a:buNone/>
              <a:defRPr sz="1600">
                <a:solidFill>
                  <a:schemeClr val="lt2"/>
                </a:solidFill>
              </a:defRPr>
            </a:lvl4pPr>
            <a:lvl5pPr lvl="4" rtl="0" algn="r">
              <a:buNone/>
              <a:defRPr sz="1600">
                <a:solidFill>
                  <a:schemeClr val="lt2"/>
                </a:solidFill>
              </a:defRPr>
            </a:lvl5pPr>
            <a:lvl6pPr lvl="5" rtl="0" algn="r">
              <a:buNone/>
              <a:defRPr sz="1600">
                <a:solidFill>
                  <a:schemeClr val="lt2"/>
                </a:solidFill>
              </a:defRPr>
            </a:lvl6pPr>
            <a:lvl7pPr lvl="6" rtl="0" algn="r">
              <a:buNone/>
              <a:defRPr sz="1600">
                <a:solidFill>
                  <a:schemeClr val="lt2"/>
                </a:solidFill>
              </a:defRPr>
            </a:lvl7pPr>
            <a:lvl8pPr lvl="7" rtl="0" algn="r">
              <a:buNone/>
              <a:defRPr sz="1600">
                <a:solidFill>
                  <a:schemeClr val="lt2"/>
                </a:solidFill>
              </a:defRPr>
            </a:lvl8pPr>
            <a:lvl9pPr lvl="8" rtl="0" algn="r">
              <a:buNone/>
              <a:defRPr sz="16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hyperlink" Target="https://twitter.com/JemYoung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frontendhappyhour.com/" TargetMode="External"/><Relationship Id="rId4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josephg.com/blog/3-tribes/" TargetMode="Externa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9.xml"/><Relationship Id="rId3" Type="http://schemas.openxmlformats.org/officeDocument/2006/relationships/hyperlink" Target="https://codepen.io/jemyoung/pen/0817cc37159377752b6cd9bf70d40883?editors=1011" TargetMode="External"/><Relationship Id="rId4" Type="http://schemas.openxmlformats.org/officeDocument/2006/relationships/hyperlink" Target="https://codepen.io/jemyoung/pen/0817cc37159377752b6cd9bf70d40883?editors=1011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8.xml"/><Relationship Id="rId3" Type="http://schemas.openxmlformats.org/officeDocument/2006/relationships/hyperlink" Target="https://github.com/young/frontend-interviewing/blob/master/questions/reverse.js" TargetMode="External"/><Relationship Id="rId4" Type="http://schemas.openxmlformats.org/officeDocument/2006/relationships/hyperlink" Target="https://github.com/young/frontend-interviewing/blob/master/questions/reverse.js" TargetMode="Externa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2.xml"/><Relationship Id="rId3" Type="http://schemas.openxmlformats.org/officeDocument/2006/relationships/hyperlink" Target="https://github.com/young/frontend-interviewing/blob/master/questions/duplicateStrings.js" TargetMode="Externa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3.xml"/><Relationship Id="rId3" Type="http://schemas.openxmlformats.org/officeDocument/2006/relationships/hyperlink" Target="https://github.com/young/frontend-interviewing/blob/master/questions/flatten.js" TargetMode="Externa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6.xml"/><Relationship Id="rId3" Type="http://schemas.openxmlformats.org/officeDocument/2006/relationships/hyperlink" Target="https://github.com/young/frontend-interviewing/blob/master/questions/bind.js" TargetMode="External"/><Relationship Id="rId4" Type="http://schemas.openxmlformats.org/officeDocument/2006/relationships/hyperlink" Target="https://github.com/young/frontend-interviewing/blob/master/questions/bind.js" TargetMode="Externa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9.xml"/><Relationship Id="rId3" Type="http://schemas.openxmlformats.org/officeDocument/2006/relationships/hyperlink" Target="https://github.com/young/frontend-interviewing/blob/master/questions/debounce.js" TargetMode="External"/><Relationship Id="rId4" Type="http://schemas.openxmlformats.org/officeDocument/2006/relationships/hyperlink" Target="https://github.com/young/frontend-interviewing/blob/master/questions/debounce.j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witter.com/JemYoung/status/1189638184604323840" TargetMode="External"/><Relationship Id="rId4" Type="http://schemas.openxmlformats.org/officeDocument/2006/relationships/image" Target="../media/image14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1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8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3.xml"/><Relationship Id="rId3" Type="http://schemas.openxmlformats.org/officeDocument/2006/relationships/hyperlink" Target="https://github.com/young/frontend-interviewing/blob/master/questions/domTree.js" TargetMode="External"/><Relationship Id="rId4" Type="http://schemas.openxmlformats.org/officeDocument/2006/relationships/hyperlink" Target="https://github.com/young/frontend-interviewing/blob/master/questions/domTree.js" TargetMode="External"/><Relationship Id="rId5" Type="http://schemas.openxmlformats.org/officeDocument/2006/relationships/image" Target="../media/image11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6.xml"/><Relationship Id="rId3" Type="http://schemas.openxmlformats.org/officeDocument/2006/relationships/hyperlink" Target="https://github.com/young/frontend-interviewing/blob/master/questions/moveElement.js" TargetMode="External"/><Relationship Id="rId4" Type="http://schemas.openxmlformats.org/officeDocument/2006/relationships/hyperlink" Target="https://github.com/young/frontend-interviewing/blob/master/questions/moveElement.js" TargetMode="Externa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5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13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1.xml"/><Relationship Id="rId3" Type="http://schemas.openxmlformats.org/officeDocument/2006/relationships/hyperlink" Target="https://github.com/young/frontend-interviewing/blob/master/questions/sleep.js" TargetMode="External"/><Relationship Id="rId4" Type="http://schemas.openxmlformats.org/officeDocument/2006/relationships/hyperlink" Target="https://github.com/young/frontend-interviewing/blob/master/questions/sleep.js" TargetMode="Externa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2.xml"/><Relationship Id="rId3" Type="http://schemas.openxmlformats.org/officeDocument/2006/relationships/hyperlink" Target="https://github.com/young/frontend-interviewing/blob/master/questions/promisify.js" TargetMode="Externa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5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"/>
          <p:cNvSpPr txBox="1"/>
          <p:nvPr>
            <p:ph type="ctrTitle"/>
          </p:nvPr>
        </p:nvSpPr>
        <p:spPr>
          <a:xfrm>
            <a:off x="467550" y="2306533"/>
            <a:ext cx="12780900" cy="3239100"/>
          </a:xfrm>
          <a:prstGeom prst="rect">
            <a:avLst/>
          </a:prstGeom>
          <a:noFill/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3700"/>
              </a:spcAft>
              <a:buNone/>
            </a:pPr>
            <a:r>
              <a:rPr b="1" lang="en" sz="7500">
                <a:latin typeface="Comic Sans MS"/>
                <a:ea typeface="Comic Sans MS"/>
                <a:cs typeface="Comic Sans MS"/>
                <a:sym typeface="Comic Sans MS"/>
              </a:rPr>
              <a:t>Interviewing for Frontend Engineers</a:t>
            </a:r>
            <a:endParaRPr sz="7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8"/>
          <p:cNvSpPr txBox="1"/>
          <p:nvPr>
            <p:ph idx="4294967295" type="title"/>
          </p:nvPr>
        </p:nvSpPr>
        <p:spPr>
          <a:xfrm>
            <a:off x="2911500" y="3343750"/>
            <a:ext cx="7893000" cy="18849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200">
                <a:solidFill>
                  <a:schemeClr val="accent5"/>
                </a:solidFill>
                <a:latin typeface="Roboto Medium"/>
                <a:ea typeface="Roboto Medium"/>
                <a:cs typeface="Roboto Medium"/>
                <a:sym typeface="Roboto Medium"/>
              </a:rPr>
              <a:t>candidate</a:t>
            </a:r>
            <a:endParaRPr b="0" sz="11200">
              <a:solidFill>
                <a:schemeClr val="accent5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9"/>
          <p:cNvSpPr txBox="1"/>
          <p:nvPr>
            <p:ph idx="4294967295" type="title"/>
          </p:nvPr>
        </p:nvSpPr>
        <p:spPr>
          <a:xfrm>
            <a:off x="2911500" y="3343750"/>
            <a:ext cx="7893000" cy="18849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200">
                <a:solidFill>
                  <a:schemeClr val="accent6"/>
                </a:solidFill>
                <a:latin typeface="Roboto Medium"/>
                <a:ea typeface="Roboto Medium"/>
                <a:cs typeface="Roboto Medium"/>
                <a:sym typeface="Roboto Medium"/>
              </a:rPr>
              <a:t>interviewer</a:t>
            </a:r>
            <a:endParaRPr b="0" sz="11200">
              <a:solidFill>
                <a:schemeClr val="accent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0"/>
          <p:cNvSpPr txBox="1"/>
          <p:nvPr/>
        </p:nvSpPr>
        <p:spPr>
          <a:xfrm>
            <a:off x="4461300" y="3291833"/>
            <a:ext cx="47934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0.300</a:t>
            </a:r>
            <a:endParaRPr sz="12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1"/>
          <p:cNvSpPr txBox="1"/>
          <p:nvPr/>
        </p:nvSpPr>
        <p:spPr>
          <a:xfrm>
            <a:off x="4461300" y="3291833"/>
            <a:ext cx="47934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0.501</a:t>
            </a:r>
            <a:endParaRPr sz="12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2"/>
          <p:cNvSpPr txBox="1"/>
          <p:nvPr>
            <p:ph idx="2" type="body"/>
          </p:nvPr>
        </p:nvSpPr>
        <p:spPr>
          <a:xfrm>
            <a:off x="397500" y="1253250"/>
            <a:ext cx="6342300" cy="60660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Application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Initial call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Code test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Phone screen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On-site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Result</a:t>
            </a:r>
            <a:endParaRPr sz="5300"/>
          </a:p>
        </p:txBody>
      </p:sp>
      <p:grpSp>
        <p:nvGrpSpPr>
          <p:cNvPr id="195" name="Google Shape;195;p42"/>
          <p:cNvGrpSpPr/>
          <p:nvPr/>
        </p:nvGrpSpPr>
        <p:grpSpPr>
          <a:xfrm>
            <a:off x="6170663" y="0"/>
            <a:ext cx="7316738" cy="8425834"/>
            <a:chOff x="4113775" y="-11350"/>
            <a:chExt cx="4877826" cy="5055399"/>
          </a:xfrm>
        </p:grpSpPr>
        <p:pic>
          <p:nvPicPr>
            <p:cNvPr id="196" name="Google Shape;196;p42"/>
            <p:cNvPicPr preferRelativeResize="0"/>
            <p:nvPr/>
          </p:nvPicPr>
          <p:blipFill rotWithShape="1">
            <a:blip r:embed="rId3">
              <a:alphaModFix/>
            </a:blip>
            <a:srcRect b="0" l="52613" r="0" t="0"/>
            <a:stretch/>
          </p:blipFill>
          <p:spPr>
            <a:xfrm>
              <a:off x="6729751" y="152400"/>
              <a:ext cx="2261850" cy="4773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42"/>
            <p:cNvPicPr preferRelativeResize="0"/>
            <p:nvPr/>
          </p:nvPicPr>
          <p:blipFill rotWithShape="1">
            <a:blip r:embed="rId4">
              <a:alphaModFix/>
            </a:blip>
            <a:srcRect b="0" l="0" r="46938" t="0"/>
            <a:stretch/>
          </p:blipFill>
          <p:spPr>
            <a:xfrm>
              <a:off x="4113775" y="-11350"/>
              <a:ext cx="2682501" cy="5055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42"/>
            <p:cNvSpPr/>
            <p:nvPr/>
          </p:nvSpPr>
          <p:spPr>
            <a:xfrm>
              <a:off x="6729750" y="3500675"/>
              <a:ext cx="167700" cy="132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 txBox="1"/>
          <p:nvPr>
            <p:ph type="title"/>
          </p:nvPr>
        </p:nvSpPr>
        <p:spPr>
          <a:xfrm>
            <a:off x="0" y="4329000"/>
            <a:ext cx="13716000" cy="4243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200"/>
              <a:t>Application</a:t>
            </a:r>
            <a:endParaRPr sz="1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4"/>
          <p:cNvSpPr txBox="1"/>
          <p:nvPr/>
        </p:nvSpPr>
        <p:spPr>
          <a:xfrm>
            <a:off x="784350" y="3087750"/>
            <a:ext cx="12147300" cy="2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711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do you like about your current job?</a:t>
            </a:r>
            <a:endParaRPr sz="4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5"/>
          <p:cNvSpPr txBox="1"/>
          <p:nvPr/>
        </p:nvSpPr>
        <p:spPr>
          <a:xfrm>
            <a:off x="1645875" y="2948250"/>
            <a:ext cx="10424400" cy="26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sort of things are you looking for in your next role?</a:t>
            </a:r>
            <a:endParaRPr sz="4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6"/>
          <p:cNvSpPr txBox="1"/>
          <p:nvPr/>
        </p:nvSpPr>
        <p:spPr>
          <a:xfrm>
            <a:off x="784350" y="3087750"/>
            <a:ext cx="12147300" cy="2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companies have appealing engineering cultures? What makes it appealing?</a:t>
            </a:r>
            <a:endParaRPr sz="4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711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7"/>
          <p:cNvSpPr txBox="1"/>
          <p:nvPr>
            <p:ph type="title"/>
          </p:nvPr>
        </p:nvSpPr>
        <p:spPr>
          <a:xfrm>
            <a:off x="0" y="4329000"/>
            <a:ext cx="13716000" cy="4243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200"/>
              <a:t>Application</a:t>
            </a:r>
            <a:endParaRPr sz="11200"/>
          </a:p>
        </p:txBody>
      </p:sp>
      <p:sp>
        <p:nvSpPr>
          <p:cNvPr id="224" name="Google Shape;224;p47"/>
          <p:cNvSpPr txBox="1"/>
          <p:nvPr>
            <p:ph type="title"/>
          </p:nvPr>
        </p:nvSpPr>
        <p:spPr>
          <a:xfrm rot="-5400000">
            <a:off x="8482800" y="3438050"/>
            <a:ext cx="8769900" cy="1696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200">
                <a:solidFill>
                  <a:schemeClr val="accent5"/>
                </a:solidFill>
                <a:latin typeface="Roboto Medium"/>
                <a:ea typeface="Roboto Medium"/>
                <a:cs typeface="Roboto Medium"/>
                <a:sym typeface="Roboto Medium"/>
              </a:rPr>
              <a:t>preparation</a:t>
            </a:r>
            <a:endParaRPr b="0" sz="11200">
              <a:solidFill>
                <a:schemeClr val="accent5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3950" y="428625"/>
            <a:ext cx="6582059" cy="771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0"/>
          <p:cNvSpPr txBox="1"/>
          <p:nvPr/>
        </p:nvSpPr>
        <p:spPr>
          <a:xfrm>
            <a:off x="79175" y="2746000"/>
            <a:ext cx="3995100" cy="1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Jem Young</a:t>
            </a:r>
            <a:endParaRPr sz="5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4" name="Google Shape;114;p30"/>
          <p:cNvSpPr txBox="1"/>
          <p:nvPr/>
        </p:nvSpPr>
        <p:spPr>
          <a:xfrm>
            <a:off x="157150" y="3965250"/>
            <a:ext cx="3605700" cy="11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hlink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@jemyoung</a:t>
            </a:r>
            <a:endParaRPr sz="47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5" name="Google Shape;115;p30"/>
          <p:cNvSpPr txBox="1"/>
          <p:nvPr/>
        </p:nvSpPr>
        <p:spPr>
          <a:xfrm>
            <a:off x="79175" y="5069850"/>
            <a:ext cx="8098500" cy="9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Senior Software Engineer</a:t>
            </a:r>
            <a:endParaRPr sz="47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8"/>
          <p:cNvSpPr txBox="1"/>
          <p:nvPr/>
        </p:nvSpPr>
        <p:spPr>
          <a:xfrm>
            <a:off x="500588" y="1091500"/>
            <a:ext cx="5094600" cy="6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-590550" lvl="0" marL="711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One page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0" marL="711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Skills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0" marL="711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Experience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0" marL="711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Technology familiarity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0" marL="711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Education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0" marL="711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Accomplishments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0" name="Google Shape;230;p48"/>
          <p:cNvPicPr preferRelativeResize="0"/>
          <p:nvPr/>
        </p:nvPicPr>
        <p:blipFill rotWithShape="1">
          <a:blip r:embed="rId3">
            <a:alphaModFix/>
          </a:blip>
          <a:srcRect b="0" l="3373" r="3689" t="0"/>
          <a:stretch/>
        </p:blipFill>
        <p:spPr>
          <a:xfrm>
            <a:off x="6522600" y="254000"/>
            <a:ext cx="6890735" cy="806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9"/>
          <p:cNvSpPr txBox="1"/>
          <p:nvPr/>
        </p:nvSpPr>
        <p:spPr>
          <a:xfrm>
            <a:off x="784350" y="3087750"/>
            <a:ext cx="12147300" cy="2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do I do if I have little/no experience?</a:t>
            </a:r>
            <a:endParaRPr sz="4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711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0"/>
          <p:cNvSpPr txBox="1"/>
          <p:nvPr>
            <p:ph type="title"/>
          </p:nvPr>
        </p:nvSpPr>
        <p:spPr>
          <a:xfrm>
            <a:off x="0" y="4329000"/>
            <a:ext cx="13716000" cy="4243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200"/>
              <a:t>Application</a:t>
            </a:r>
            <a:endParaRPr sz="11200"/>
          </a:p>
        </p:txBody>
      </p:sp>
      <p:sp>
        <p:nvSpPr>
          <p:cNvPr id="241" name="Google Shape;241;p50"/>
          <p:cNvSpPr txBox="1"/>
          <p:nvPr>
            <p:ph type="title"/>
          </p:nvPr>
        </p:nvSpPr>
        <p:spPr>
          <a:xfrm rot="5400000">
            <a:off x="-3536700" y="3536700"/>
            <a:ext cx="8769900" cy="1696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200">
                <a:solidFill>
                  <a:schemeClr val="accent6"/>
                </a:solidFill>
                <a:latin typeface="Roboto Medium"/>
                <a:ea typeface="Roboto Medium"/>
                <a:cs typeface="Roboto Medium"/>
                <a:sym typeface="Roboto Medium"/>
              </a:rPr>
              <a:t>preparation</a:t>
            </a:r>
            <a:endParaRPr b="0" sz="11200">
              <a:solidFill>
                <a:schemeClr val="accent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1"/>
          <p:cNvSpPr txBox="1"/>
          <p:nvPr/>
        </p:nvSpPr>
        <p:spPr>
          <a:xfrm>
            <a:off x="500588" y="1091500"/>
            <a:ext cx="5094600" cy="55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-590550" lvl="0" marL="711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roles does this person fit?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0" marL="711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sort of experience is required?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0" marL="711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there any bias in your selection process?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7" name="Google Shape;247;p51"/>
          <p:cNvPicPr preferRelativeResize="0"/>
          <p:nvPr/>
        </p:nvPicPr>
        <p:blipFill rotWithShape="1">
          <a:blip r:embed="rId3">
            <a:alphaModFix/>
          </a:blip>
          <a:srcRect b="11174" l="17883" r="18336" t="11174"/>
          <a:stretch/>
        </p:blipFill>
        <p:spPr>
          <a:xfrm>
            <a:off x="8070075" y="1091500"/>
            <a:ext cx="4629150" cy="6262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2"/>
          <p:cNvSpPr txBox="1"/>
          <p:nvPr>
            <p:ph idx="2" type="body"/>
          </p:nvPr>
        </p:nvSpPr>
        <p:spPr>
          <a:xfrm>
            <a:off x="4007250" y="1253250"/>
            <a:ext cx="6467400" cy="60660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Application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Initial call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Code test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Phone screen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On-site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Result</a:t>
            </a:r>
            <a:endParaRPr sz="5300"/>
          </a:p>
        </p:txBody>
      </p:sp>
      <p:pic>
        <p:nvPicPr>
          <p:cNvPr id="253" name="Google Shape;25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888" y="1253250"/>
            <a:ext cx="899325" cy="89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3"/>
          <p:cNvSpPr txBox="1"/>
          <p:nvPr>
            <p:ph type="title"/>
          </p:nvPr>
        </p:nvSpPr>
        <p:spPr>
          <a:xfrm>
            <a:off x="0" y="4329000"/>
            <a:ext cx="13716000" cy="4243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200"/>
              <a:t>Initial call</a:t>
            </a:r>
            <a:endParaRPr sz="11200"/>
          </a:p>
        </p:txBody>
      </p:sp>
      <p:sp>
        <p:nvSpPr>
          <p:cNvPr id="259" name="Google Shape;259;p53"/>
          <p:cNvSpPr txBox="1"/>
          <p:nvPr>
            <p:ph type="title"/>
          </p:nvPr>
        </p:nvSpPr>
        <p:spPr>
          <a:xfrm rot="-5400000">
            <a:off x="8482800" y="3438050"/>
            <a:ext cx="8769900" cy="1696500"/>
          </a:xfrm>
          <a:prstGeom prst="rect">
            <a:avLst/>
          </a:prstGeom>
          <a:ln>
            <a:noFill/>
          </a:ln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200">
                <a:solidFill>
                  <a:schemeClr val="accent5"/>
                </a:solidFill>
                <a:latin typeface="Roboto Medium"/>
                <a:ea typeface="Roboto Medium"/>
                <a:cs typeface="Roboto Medium"/>
                <a:sym typeface="Roboto Medium"/>
              </a:rPr>
              <a:t>preparation</a:t>
            </a:r>
            <a:endParaRPr b="0" sz="11200">
              <a:solidFill>
                <a:schemeClr val="accent5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4"/>
          <p:cNvSpPr txBox="1"/>
          <p:nvPr/>
        </p:nvSpPr>
        <p:spPr>
          <a:xfrm>
            <a:off x="666675" y="1614958"/>
            <a:ext cx="12382800" cy="49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-654050" lvl="0" marL="711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Roboto"/>
              <a:buAutoNum type="arabicPeriod"/>
            </a:pPr>
            <a:r>
              <a:rPr lang="en" sz="4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do you do currently?</a:t>
            </a:r>
            <a:endParaRPr sz="4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54050" lvl="0" marL="711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Roboto"/>
              <a:buAutoNum type="arabicPeriod"/>
            </a:pPr>
            <a:r>
              <a:rPr lang="en" sz="4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are some projects you’ve worked on recently?</a:t>
            </a:r>
            <a:endParaRPr sz="4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54050" lvl="0" marL="711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Roboto"/>
              <a:buAutoNum type="arabicPeriod"/>
            </a:pPr>
            <a:r>
              <a:rPr lang="en" sz="4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are you looking for in your next role?</a:t>
            </a:r>
            <a:endParaRPr sz="4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54050" lvl="0" marL="711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Roboto"/>
              <a:buAutoNum type="arabicPeriod"/>
            </a:pPr>
            <a:r>
              <a:rPr lang="en" sz="4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Why do you want to work for ______?</a:t>
            </a:r>
            <a:endParaRPr sz="4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54050" lvl="0" marL="711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Roboto"/>
              <a:buAutoNum type="arabicPeriod"/>
            </a:pPr>
            <a:r>
              <a:rPr lang="en" sz="4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is your availability for the next steps?</a:t>
            </a:r>
            <a:endParaRPr sz="4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133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5"/>
          <p:cNvSpPr txBox="1"/>
          <p:nvPr>
            <p:ph type="title"/>
          </p:nvPr>
        </p:nvSpPr>
        <p:spPr>
          <a:xfrm>
            <a:off x="0" y="4329000"/>
            <a:ext cx="13716000" cy="4243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200"/>
              <a:t>Initial call</a:t>
            </a:r>
            <a:endParaRPr sz="11200"/>
          </a:p>
        </p:txBody>
      </p:sp>
      <p:sp>
        <p:nvSpPr>
          <p:cNvPr id="270" name="Google Shape;270;p55"/>
          <p:cNvSpPr txBox="1"/>
          <p:nvPr>
            <p:ph type="title"/>
          </p:nvPr>
        </p:nvSpPr>
        <p:spPr>
          <a:xfrm rot="5400000">
            <a:off x="-3536700" y="3536700"/>
            <a:ext cx="8769900" cy="1696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200">
                <a:solidFill>
                  <a:schemeClr val="accent6"/>
                </a:solidFill>
                <a:latin typeface="Roboto Medium"/>
                <a:ea typeface="Roboto Medium"/>
                <a:cs typeface="Roboto Medium"/>
                <a:sym typeface="Roboto Medium"/>
              </a:rPr>
              <a:t>preparation</a:t>
            </a:r>
            <a:endParaRPr b="0" sz="11200">
              <a:solidFill>
                <a:schemeClr val="accent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6"/>
          <p:cNvSpPr txBox="1"/>
          <p:nvPr/>
        </p:nvSpPr>
        <p:spPr>
          <a:xfrm>
            <a:off x="920738" y="1456750"/>
            <a:ext cx="12382800" cy="56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-654050" lvl="0" marL="711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Roboto"/>
              <a:buAutoNum type="arabicPeriod"/>
            </a:pPr>
            <a:r>
              <a:rPr lang="en" sz="4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many steps are in the interview process? How long does it generally take?</a:t>
            </a:r>
            <a:endParaRPr sz="4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54050" lvl="0" marL="711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Roboto"/>
              <a:buAutoNum type="arabicPeriod"/>
            </a:pPr>
            <a:r>
              <a:rPr lang="en" sz="4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How big is your engineering team?</a:t>
            </a:r>
            <a:endParaRPr sz="4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54050" lvl="0" marL="711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Roboto"/>
              <a:buAutoNum type="arabicPeriod"/>
            </a:pPr>
            <a:r>
              <a:rPr lang="en" sz="4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Which team would I be interviewing for?</a:t>
            </a:r>
            <a:endParaRPr sz="4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54050" lvl="0" marL="711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Roboto"/>
              <a:buAutoNum type="arabicPeriod"/>
            </a:pPr>
            <a:r>
              <a:rPr lang="en" sz="4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is the culture like?</a:t>
            </a:r>
            <a:endParaRPr sz="4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54050" lvl="0" marL="711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Roboto"/>
              <a:buAutoNum type="arabicPeriod"/>
            </a:pPr>
            <a:r>
              <a:rPr lang="en" sz="4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Who are you competitors?</a:t>
            </a:r>
            <a:endParaRPr sz="4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54050" lvl="0" marL="711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Roboto"/>
              <a:buAutoNum type="arabicPeriod"/>
            </a:pPr>
            <a:r>
              <a:rPr lang="en" sz="4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sort of projects would I work on?</a:t>
            </a:r>
            <a:endParaRPr sz="4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133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7"/>
          <p:cNvSpPr txBox="1"/>
          <p:nvPr>
            <p:ph type="title"/>
          </p:nvPr>
        </p:nvSpPr>
        <p:spPr>
          <a:xfrm>
            <a:off x="7686000" y="3010208"/>
            <a:ext cx="6030000" cy="14394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39BE5"/>
                </a:solidFill>
              </a:rPr>
              <a:t>Prescreen</a:t>
            </a:r>
            <a:endParaRPr>
              <a:solidFill>
                <a:srgbClr val="039BE5"/>
              </a:solidFill>
            </a:endParaRPr>
          </a:p>
        </p:txBody>
      </p:sp>
      <p:sp>
        <p:nvSpPr>
          <p:cNvPr id="281" name="Google Shape;281;p57"/>
          <p:cNvSpPr txBox="1"/>
          <p:nvPr/>
        </p:nvSpPr>
        <p:spPr>
          <a:xfrm>
            <a:off x="0" y="179750"/>
            <a:ext cx="7347300" cy="83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-533400" lvl="0" marL="711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Char char="●"/>
            </a:pPr>
            <a:r>
              <a:rPr lang="en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is the difference between const, let, and var?</a:t>
            </a:r>
            <a:endParaRPr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3340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Char char="●"/>
            </a:pPr>
            <a:r>
              <a:rPr lang="en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Explain prototypical inheritance</a:t>
            </a:r>
            <a:endParaRPr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3340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Char char="●"/>
            </a:pPr>
            <a:r>
              <a:rPr lang="en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is 'this' mean in JavaScript?</a:t>
            </a:r>
            <a:endParaRPr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3340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Char char="●"/>
            </a:pPr>
            <a:r>
              <a:rPr lang="en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is the data structure of the DOM?</a:t>
            </a:r>
            <a:endParaRPr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3340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Char char="●"/>
            </a:pPr>
            <a:r>
              <a:rPr lang="en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is a Stack and a Queue? How would you create those data structures in JavaScript?</a:t>
            </a:r>
            <a:endParaRPr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3340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Char char="●"/>
            </a:pPr>
            <a:r>
              <a:rPr lang="en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can you tell if an image element is loaded on a page?</a:t>
            </a:r>
            <a:endParaRPr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3340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Char char="●"/>
            </a:pPr>
            <a:r>
              <a:rPr lang="en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is call() and appy()?</a:t>
            </a:r>
            <a:endParaRPr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3340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Char char="●"/>
            </a:pPr>
            <a:r>
              <a:rPr lang="en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is event delegation and what are the performance tradeoffs?</a:t>
            </a:r>
            <a:endParaRPr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3340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Char char="●"/>
            </a:pPr>
            <a:r>
              <a:rPr lang="en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is a Worker? When would you use one?</a:t>
            </a:r>
            <a:endParaRPr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3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7253" r="6806" t="0"/>
          <a:stretch/>
        </p:blipFill>
        <p:spPr>
          <a:xfrm>
            <a:off x="0" y="-122950"/>
            <a:ext cx="13716000" cy="8695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8"/>
          <p:cNvSpPr txBox="1"/>
          <p:nvPr/>
        </p:nvSpPr>
        <p:spPr>
          <a:xfrm>
            <a:off x="3005775" y="2613500"/>
            <a:ext cx="7704600" cy="1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is the difference between const, let, and var?</a:t>
            </a:r>
            <a:endParaRPr sz="4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9"/>
          <p:cNvSpPr txBox="1"/>
          <p:nvPr/>
        </p:nvSpPr>
        <p:spPr>
          <a:xfrm>
            <a:off x="3005775" y="2613500"/>
            <a:ext cx="7704600" cy="1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Explain prototypical inheritance</a:t>
            </a:r>
            <a:endParaRPr sz="4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0"/>
          <p:cNvSpPr txBox="1"/>
          <p:nvPr/>
        </p:nvSpPr>
        <p:spPr>
          <a:xfrm>
            <a:off x="3005775" y="2613500"/>
            <a:ext cx="7704600" cy="1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does ‘this’ mean in JavaScript?</a:t>
            </a:r>
            <a:endParaRPr sz="4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1"/>
          <p:cNvSpPr txBox="1"/>
          <p:nvPr/>
        </p:nvSpPr>
        <p:spPr>
          <a:xfrm>
            <a:off x="3005775" y="2613500"/>
            <a:ext cx="7704600" cy="1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is the data structure of the DOM?</a:t>
            </a:r>
            <a:endParaRPr sz="4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2"/>
          <p:cNvSpPr txBox="1"/>
          <p:nvPr/>
        </p:nvSpPr>
        <p:spPr>
          <a:xfrm>
            <a:off x="3005775" y="2151417"/>
            <a:ext cx="7704600" cy="3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is a Stack? What is a Queue? How would you create those data structures in JavaScript?</a:t>
            </a:r>
            <a:endParaRPr sz="4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3"/>
          <p:cNvSpPr txBox="1"/>
          <p:nvPr/>
        </p:nvSpPr>
        <p:spPr>
          <a:xfrm>
            <a:off x="3005775" y="2151417"/>
            <a:ext cx="7704600" cy="3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can you tell if an image element is loaded on a page?</a:t>
            </a:r>
            <a:endParaRPr sz="4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4"/>
          <p:cNvSpPr txBox="1"/>
          <p:nvPr/>
        </p:nvSpPr>
        <p:spPr>
          <a:xfrm>
            <a:off x="3005775" y="2649208"/>
            <a:ext cx="7704600" cy="20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are call() and apply()?</a:t>
            </a:r>
            <a:endParaRPr sz="4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5"/>
          <p:cNvSpPr txBox="1"/>
          <p:nvPr/>
        </p:nvSpPr>
        <p:spPr>
          <a:xfrm>
            <a:off x="3005775" y="2151417"/>
            <a:ext cx="7704600" cy="3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is event delegation? </a:t>
            </a:r>
            <a:endParaRPr sz="4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6"/>
          <p:cNvSpPr txBox="1"/>
          <p:nvPr/>
        </p:nvSpPr>
        <p:spPr>
          <a:xfrm>
            <a:off x="3005775" y="2151417"/>
            <a:ext cx="7704600" cy="3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is a Worker? When would you use one?</a:t>
            </a:r>
            <a:endParaRPr sz="47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7"/>
          <p:cNvSpPr txBox="1"/>
          <p:nvPr/>
        </p:nvSpPr>
        <p:spPr>
          <a:xfrm>
            <a:off x="3016125" y="2899917"/>
            <a:ext cx="7683900" cy="18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2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TRIVIA</a:t>
            </a:r>
            <a:endParaRPr sz="112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32" name="Google Shape;332;p67"/>
          <p:cNvCxnSpPr/>
          <p:nvPr/>
        </p:nvCxnSpPr>
        <p:spPr>
          <a:xfrm>
            <a:off x="3839625" y="4278000"/>
            <a:ext cx="6036600" cy="16500"/>
          </a:xfrm>
          <a:prstGeom prst="straightConnector1">
            <a:avLst/>
          </a:prstGeom>
          <a:noFill/>
          <a:ln cap="flat" cmpd="sng" w="1143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/>
          <p:nvPr/>
        </p:nvSpPr>
        <p:spPr>
          <a:xfrm>
            <a:off x="2543850" y="2706250"/>
            <a:ext cx="86283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Why is interviewing so difficult?</a:t>
            </a:r>
            <a:endParaRPr sz="5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8"/>
          <p:cNvSpPr txBox="1"/>
          <p:nvPr>
            <p:ph idx="2" type="body"/>
          </p:nvPr>
        </p:nvSpPr>
        <p:spPr>
          <a:xfrm>
            <a:off x="4007250" y="1253250"/>
            <a:ext cx="6368400" cy="60660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Application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Initial call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Code test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Phone screen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On-site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Result</a:t>
            </a:r>
            <a:endParaRPr sz="5300"/>
          </a:p>
        </p:txBody>
      </p:sp>
      <p:pic>
        <p:nvPicPr>
          <p:cNvPr id="338" name="Google Shape;33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888" y="1253250"/>
            <a:ext cx="899325" cy="8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888" y="2252500"/>
            <a:ext cx="899325" cy="89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69"/>
          <p:cNvSpPr txBox="1"/>
          <p:nvPr>
            <p:ph type="title"/>
          </p:nvPr>
        </p:nvSpPr>
        <p:spPr>
          <a:xfrm>
            <a:off x="0" y="4329000"/>
            <a:ext cx="13716000" cy="4243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200"/>
              <a:t>Code test</a:t>
            </a:r>
            <a:endParaRPr sz="11200"/>
          </a:p>
        </p:txBody>
      </p:sp>
      <p:sp>
        <p:nvSpPr>
          <p:cNvPr id="345" name="Google Shape;345;p69"/>
          <p:cNvSpPr txBox="1"/>
          <p:nvPr>
            <p:ph type="title"/>
          </p:nvPr>
        </p:nvSpPr>
        <p:spPr>
          <a:xfrm rot="-5400000">
            <a:off x="8482800" y="3438050"/>
            <a:ext cx="8769900" cy="1696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200">
                <a:solidFill>
                  <a:schemeClr val="accent5"/>
                </a:solidFill>
                <a:latin typeface="Roboto Medium"/>
                <a:ea typeface="Roboto Medium"/>
                <a:cs typeface="Roboto Medium"/>
                <a:sym typeface="Roboto Medium"/>
              </a:rPr>
              <a:t>preparation</a:t>
            </a:r>
            <a:endParaRPr b="0" sz="11200">
              <a:solidFill>
                <a:schemeClr val="accent5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70"/>
          <p:cNvSpPr txBox="1"/>
          <p:nvPr/>
        </p:nvSpPr>
        <p:spPr>
          <a:xfrm>
            <a:off x="220800" y="1039875"/>
            <a:ext cx="6743700" cy="6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-590550" lvl="0" marL="711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your code as readable as possible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1" marL="1422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○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Comment your code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1" marL="1422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○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Don’t over complicate the </a:t>
            </a: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architecture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0" marL="711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Don’t import too many libraries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0" marL="711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If you have time, add unit tests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0" marL="711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Ask questions!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70"/>
          <p:cNvSpPr txBox="1"/>
          <p:nvPr/>
        </p:nvSpPr>
        <p:spPr>
          <a:xfrm>
            <a:off x="6684600" y="3010167"/>
            <a:ext cx="6891000" cy="17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rgbClr val="039BE5"/>
                </a:solidFill>
                <a:latin typeface="Roboto Slab"/>
                <a:ea typeface="Roboto Slab"/>
                <a:cs typeface="Roboto Slab"/>
                <a:sym typeface="Roboto Slab"/>
              </a:rPr>
              <a:t>Code test tips</a:t>
            </a:r>
            <a:endParaRPr sz="22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1"/>
          <p:cNvSpPr txBox="1"/>
          <p:nvPr>
            <p:ph type="title"/>
          </p:nvPr>
        </p:nvSpPr>
        <p:spPr>
          <a:xfrm>
            <a:off x="0" y="4329000"/>
            <a:ext cx="13716000" cy="4243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200"/>
              <a:t>Code test</a:t>
            </a:r>
            <a:endParaRPr sz="11200"/>
          </a:p>
        </p:txBody>
      </p:sp>
      <p:sp>
        <p:nvSpPr>
          <p:cNvPr id="357" name="Google Shape;357;p71"/>
          <p:cNvSpPr txBox="1"/>
          <p:nvPr>
            <p:ph type="title"/>
          </p:nvPr>
        </p:nvSpPr>
        <p:spPr>
          <a:xfrm rot="5400000">
            <a:off x="-3536700" y="3536700"/>
            <a:ext cx="8769900" cy="1696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200">
                <a:solidFill>
                  <a:schemeClr val="accent6"/>
                </a:solidFill>
                <a:latin typeface="Roboto Medium"/>
                <a:ea typeface="Roboto Medium"/>
                <a:cs typeface="Roboto Medium"/>
                <a:sym typeface="Roboto Medium"/>
              </a:rPr>
              <a:t>preparation</a:t>
            </a:r>
            <a:endParaRPr b="0" sz="11200">
              <a:solidFill>
                <a:schemeClr val="accent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2"/>
          <p:cNvSpPr txBox="1"/>
          <p:nvPr/>
        </p:nvSpPr>
        <p:spPr>
          <a:xfrm>
            <a:off x="114300" y="1873292"/>
            <a:ext cx="6743700" cy="43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-590550" lvl="0" marL="711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the problem as straightforward as possible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0" marL="711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 honest with the time constraints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0" marL="711200" rtl="0" algn="l">
              <a:spcBef>
                <a:spcPts val="0"/>
              </a:spcBef>
              <a:spcAft>
                <a:spcPts val="0"/>
              </a:spcAft>
              <a:buClr>
                <a:srgbClr val="039BE5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039BE5"/>
                </a:solidFill>
                <a:latin typeface="Roboto"/>
                <a:ea typeface="Roboto"/>
                <a:cs typeface="Roboto"/>
                <a:sym typeface="Roboto"/>
              </a:rPr>
              <a:t>Have a code review checklist</a:t>
            </a:r>
            <a:endParaRPr sz="3700">
              <a:solidFill>
                <a:srgbClr val="039BE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3" name="Google Shape;363;p72"/>
          <p:cNvSpPr txBox="1"/>
          <p:nvPr/>
        </p:nvSpPr>
        <p:spPr>
          <a:xfrm>
            <a:off x="6964500" y="3141042"/>
            <a:ext cx="6891000" cy="17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rPr>
              <a:t>Code test tips</a:t>
            </a:r>
            <a:endParaRPr sz="22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" name="Google Shape;368;p73"/>
          <p:cNvGraphicFramePr/>
          <p:nvPr/>
        </p:nvGraphicFramePr>
        <p:xfrm>
          <a:off x="2474100" y="25060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{B5C7FA54-9403-4776-99D3-9DABF24F0E05}</a:tableStyleId>
              </a:tblPr>
              <a:tblGrid>
                <a:gridCol w="3041000"/>
                <a:gridCol w="3041000"/>
                <a:gridCol w="3041000"/>
              </a:tblGrid>
              <a:tr h="762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Average</a:t>
                      </a:r>
                      <a:endParaRPr sz="3000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52375" marB="152375" marR="137150" marL="137150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Good</a:t>
                      </a:r>
                      <a:endParaRPr sz="3000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52375" marB="152375" marR="137150" marL="1371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0">
                          <a:solidFill>
                            <a:srgbClr val="FFFFFF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Exceptional</a:t>
                      </a:r>
                      <a:endParaRPr sz="3000">
                        <a:solidFill>
                          <a:srgbClr val="FFFFFF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152375" marB="152375" marR="137150" marL="1371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78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Application starts properly.</a:t>
                      </a:r>
                      <a:endParaRPr sz="23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3/5 requirements complete.</a:t>
                      </a:r>
                      <a:endParaRPr sz="23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52375" marB="152375" marR="137150" marL="1371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Code is well documented.</a:t>
                      </a:r>
                      <a:endParaRPr sz="23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All requirements are complete.</a:t>
                      </a:r>
                      <a:endParaRPr sz="23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 errors are thrown in the console.</a:t>
                      </a:r>
                      <a:endParaRPr sz="23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52375" marB="152375" marR="137150" marL="1371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Modular architecture designed for extensibility.</a:t>
                      </a:r>
                      <a:endParaRPr sz="23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Created unit and integration tests.</a:t>
                      </a:r>
                      <a:endParaRPr sz="23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52375" marB="152375" marR="137150" marL="137150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74"/>
          <p:cNvSpPr txBox="1"/>
          <p:nvPr/>
        </p:nvSpPr>
        <p:spPr>
          <a:xfrm>
            <a:off x="147225" y="3402750"/>
            <a:ext cx="9040500" cy="17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Knowledge: Big-O</a:t>
            </a:r>
            <a:endParaRPr sz="220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962" y="945729"/>
            <a:ext cx="10983861" cy="6012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76"/>
          <p:cNvSpPr txBox="1"/>
          <p:nvPr/>
        </p:nvSpPr>
        <p:spPr>
          <a:xfrm>
            <a:off x="4387725" y="846000"/>
            <a:ext cx="1295400" cy="6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EEFF41"/>
                </a:solidFill>
                <a:latin typeface="Consolas"/>
                <a:ea typeface="Consolas"/>
                <a:cs typeface="Consolas"/>
                <a:sym typeface="Consolas"/>
              </a:rPr>
              <a:t>Ω</a:t>
            </a:r>
            <a:endParaRPr sz="8400">
              <a:solidFill>
                <a:srgbClr val="EEFF4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400">
              <a:solidFill>
                <a:srgbClr val="EEFF4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EEFF41"/>
                </a:solidFill>
                <a:latin typeface="Consolas"/>
                <a:ea typeface="Consolas"/>
                <a:cs typeface="Consolas"/>
                <a:sym typeface="Consolas"/>
              </a:rPr>
              <a:t>Θ</a:t>
            </a:r>
            <a:endParaRPr sz="8400">
              <a:solidFill>
                <a:srgbClr val="EEFF4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400">
              <a:solidFill>
                <a:srgbClr val="EEFF4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EEFF41"/>
                </a:solidFill>
                <a:latin typeface="Roboto"/>
                <a:ea typeface="Roboto"/>
                <a:cs typeface="Roboto"/>
                <a:sym typeface="Roboto"/>
              </a:rPr>
              <a:t>O</a:t>
            </a:r>
            <a:endParaRPr sz="8400">
              <a:solidFill>
                <a:srgbClr val="EEFF4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4" name="Google Shape;384;p76"/>
          <p:cNvSpPr txBox="1"/>
          <p:nvPr/>
        </p:nvSpPr>
        <p:spPr>
          <a:xfrm>
            <a:off x="73575" y="1121667"/>
            <a:ext cx="43731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Big Omega</a:t>
            </a:r>
            <a:endParaRPr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5" name="Google Shape;385;p76"/>
          <p:cNvSpPr txBox="1"/>
          <p:nvPr/>
        </p:nvSpPr>
        <p:spPr>
          <a:xfrm>
            <a:off x="73575" y="6255825"/>
            <a:ext cx="43731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Big O</a:t>
            </a:r>
            <a:endParaRPr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6" name="Google Shape;386;p76"/>
          <p:cNvSpPr txBox="1"/>
          <p:nvPr/>
        </p:nvSpPr>
        <p:spPr>
          <a:xfrm>
            <a:off x="73575" y="3911292"/>
            <a:ext cx="43731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Big Theta</a:t>
            </a:r>
            <a:endParaRPr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7" name="Google Shape;387;p76"/>
          <p:cNvSpPr txBox="1"/>
          <p:nvPr/>
        </p:nvSpPr>
        <p:spPr>
          <a:xfrm>
            <a:off x="6618713" y="1121667"/>
            <a:ext cx="49098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5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“best case”</a:t>
            </a:r>
            <a:endParaRPr i="1"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8" name="Google Shape;388;p76"/>
          <p:cNvSpPr txBox="1"/>
          <p:nvPr/>
        </p:nvSpPr>
        <p:spPr>
          <a:xfrm>
            <a:off x="6618728" y="6741625"/>
            <a:ext cx="64965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5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“worst case”</a:t>
            </a:r>
            <a:endParaRPr i="1"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9" name="Google Shape;389;p76"/>
          <p:cNvSpPr txBox="1"/>
          <p:nvPr/>
        </p:nvSpPr>
        <p:spPr>
          <a:xfrm>
            <a:off x="6858000" y="3736500"/>
            <a:ext cx="64965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5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“average case”</a:t>
            </a:r>
            <a:endParaRPr i="1"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7"/>
          <p:cNvSpPr txBox="1"/>
          <p:nvPr/>
        </p:nvSpPr>
        <p:spPr>
          <a:xfrm>
            <a:off x="457450" y="846000"/>
            <a:ext cx="3112200" cy="6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EEFF41"/>
                </a:solidFill>
                <a:latin typeface="Consolas"/>
                <a:ea typeface="Consolas"/>
                <a:cs typeface="Consolas"/>
                <a:sym typeface="Consolas"/>
              </a:rPr>
              <a:t>Ω(1)</a:t>
            </a:r>
            <a:endParaRPr sz="8400">
              <a:solidFill>
                <a:srgbClr val="EEFF4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400">
              <a:solidFill>
                <a:srgbClr val="EEFF4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EEFF41"/>
                </a:solidFill>
                <a:latin typeface="Consolas"/>
                <a:ea typeface="Consolas"/>
                <a:cs typeface="Consolas"/>
                <a:sym typeface="Consolas"/>
              </a:rPr>
              <a:t>Θ(n)</a:t>
            </a:r>
            <a:endParaRPr sz="8400">
              <a:solidFill>
                <a:srgbClr val="EEFF4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400">
              <a:solidFill>
                <a:srgbClr val="EEFF4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EEFF41"/>
                </a:solidFill>
                <a:latin typeface="Roboto"/>
                <a:ea typeface="Roboto"/>
                <a:cs typeface="Roboto"/>
                <a:sym typeface="Roboto"/>
              </a:rPr>
              <a:t>O(n)</a:t>
            </a:r>
            <a:endParaRPr sz="8400">
              <a:solidFill>
                <a:srgbClr val="EEFF4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5" name="Google Shape;395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0537" y="1588687"/>
            <a:ext cx="8869725" cy="4855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/>
          <p:nvPr/>
        </p:nvSpPr>
        <p:spPr>
          <a:xfrm>
            <a:off x="7828238" y="2191667"/>
            <a:ext cx="5744700" cy="21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3 types of programmers</a:t>
            </a:r>
            <a:endParaRPr sz="56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31" name="Google Shape;131;p33"/>
          <p:cNvSpPr txBox="1"/>
          <p:nvPr/>
        </p:nvSpPr>
        <p:spPr>
          <a:xfrm>
            <a:off x="331913" y="1489875"/>
            <a:ext cx="5259000" cy="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Programming</a:t>
            </a:r>
            <a:r>
              <a:rPr b="1"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math</a:t>
            </a:r>
            <a:endParaRPr b="1"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33"/>
          <p:cNvSpPr txBox="1"/>
          <p:nvPr/>
        </p:nvSpPr>
        <p:spPr>
          <a:xfrm>
            <a:off x="331913" y="3581208"/>
            <a:ext cx="4682400" cy="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Programming is for controlling hardware </a:t>
            </a:r>
            <a:endParaRPr b="1"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33"/>
          <p:cNvSpPr txBox="1"/>
          <p:nvPr/>
        </p:nvSpPr>
        <p:spPr>
          <a:xfrm>
            <a:off x="331913" y="6215583"/>
            <a:ext cx="4682400" cy="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Programming is for building things</a:t>
            </a:r>
            <a:endParaRPr b="1"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33"/>
          <p:cNvSpPr txBox="1"/>
          <p:nvPr/>
        </p:nvSpPr>
        <p:spPr>
          <a:xfrm>
            <a:off x="8767176" y="7824700"/>
            <a:ext cx="4805700" cy="6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hlink"/>
                </a:solidFill>
                <a:hlinkClick r:id="rId3"/>
              </a:rPr>
              <a:t>https://josephg.com/blog/3-tribes/</a:t>
            </a:r>
            <a:endParaRPr sz="22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78"/>
          <p:cNvPicPr preferRelativeResize="0"/>
          <p:nvPr/>
        </p:nvPicPr>
        <p:blipFill rotWithShape="1">
          <a:blip r:embed="rId3">
            <a:alphaModFix/>
          </a:blip>
          <a:srcRect b="3948" l="1290" r="2369" t="3140"/>
          <a:stretch/>
        </p:blipFill>
        <p:spPr>
          <a:xfrm>
            <a:off x="659325" y="310875"/>
            <a:ext cx="12603524" cy="7492748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78"/>
          <p:cNvSpPr txBox="1"/>
          <p:nvPr/>
        </p:nvSpPr>
        <p:spPr>
          <a:xfrm>
            <a:off x="4284263" y="7803625"/>
            <a:ext cx="53535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39BE5"/>
                </a:solidFill>
                <a:latin typeface="Consolas"/>
                <a:ea typeface="Consolas"/>
                <a:cs typeface="Consolas"/>
                <a:sym typeface="Consolas"/>
              </a:rPr>
              <a:t>number of elements</a:t>
            </a:r>
            <a:endParaRPr sz="3000">
              <a:solidFill>
                <a:srgbClr val="039BE5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2" name="Google Shape;402;p78"/>
          <p:cNvSpPr txBox="1"/>
          <p:nvPr/>
        </p:nvSpPr>
        <p:spPr>
          <a:xfrm rot="-5400000">
            <a:off x="-2535075" y="3573550"/>
            <a:ext cx="6050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39BE5"/>
                </a:solidFill>
                <a:latin typeface="Consolas"/>
                <a:ea typeface="Consolas"/>
                <a:cs typeface="Consolas"/>
                <a:sym typeface="Consolas"/>
              </a:rPr>
              <a:t>time (</a:t>
            </a:r>
            <a:r>
              <a:rPr lang="en" sz="3000">
                <a:solidFill>
                  <a:srgbClr val="039BE5"/>
                </a:solidFill>
                <a:latin typeface="Consolas"/>
                <a:ea typeface="Consolas"/>
                <a:cs typeface="Consolas"/>
                <a:sym typeface="Consolas"/>
              </a:rPr>
              <a:t>number</a:t>
            </a:r>
            <a:r>
              <a:rPr lang="en" sz="3000">
                <a:solidFill>
                  <a:srgbClr val="039BE5"/>
                </a:solidFill>
                <a:latin typeface="Consolas"/>
                <a:ea typeface="Consolas"/>
                <a:cs typeface="Consolas"/>
                <a:sym typeface="Consolas"/>
              </a:rPr>
              <a:t> of operations)</a:t>
            </a:r>
            <a:endParaRPr sz="3000">
              <a:solidFill>
                <a:srgbClr val="039BE5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3" name="Google Shape;403;p78"/>
          <p:cNvSpPr txBox="1"/>
          <p:nvPr/>
        </p:nvSpPr>
        <p:spPr>
          <a:xfrm>
            <a:off x="1001250" y="536425"/>
            <a:ext cx="1438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EEFF41"/>
                </a:solidFill>
                <a:latin typeface="Consolas"/>
                <a:ea typeface="Consolas"/>
                <a:cs typeface="Consolas"/>
                <a:sym typeface="Consolas"/>
              </a:rPr>
              <a:t>O(n!)</a:t>
            </a:r>
            <a:endParaRPr b="1" sz="3100">
              <a:solidFill>
                <a:srgbClr val="EEFF4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4" name="Google Shape;404;p78"/>
          <p:cNvSpPr txBox="1"/>
          <p:nvPr/>
        </p:nvSpPr>
        <p:spPr>
          <a:xfrm>
            <a:off x="3612250" y="1598017"/>
            <a:ext cx="13545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EEFF41"/>
                </a:solidFill>
                <a:latin typeface="Consolas"/>
                <a:ea typeface="Consolas"/>
                <a:cs typeface="Consolas"/>
                <a:sym typeface="Consolas"/>
              </a:rPr>
              <a:t>O(2</a:t>
            </a:r>
            <a:r>
              <a:rPr b="1" baseline="30000" lang="en" sz="3100">
                <a:solidFill>
                  <a:srgbClr val="EEFF41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b="1" lang="en" sz="3100">
                <a:solidFill>
                  <a:srgbClr val="EEFF41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b="1" sz="3100">
              <a:solidFill>
                <a:srgbClr val="EEFF4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5" name="Google Shape;405;p78"/>
          <p:cNvSpPr txBox="1"/>
          <p:nvPr/>
        </p:nvSpPr>
        <p:spPr>
          <a:xfrm>
            <a:off x="6107100" y="725000"/>
            <a:ext cx="1354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EEFF41"/>
                </a:solidFill>
                <a:latin typeface="Consolas"/>
                <a:ea typeface="Consolas"/>
                <a:cs typeface="Consolas"/>
                <a:sym typeface="Consolas"/>
              </a:rPr>
              <a:t>O(n</a:t>
            </a:r>
            <a:r>
              <a:rPr b="1" baseline="30000" lang="en" sz="3100">
                <a:solidFill>
                  <a:srgbClr val="EEFF4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1" lang="en" sz="3100">
                <a:solidFill>
                  <a:srgbClr val="EEFF41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b="1" sz="3100">
              <a:solidFill>
                <a:srgbClr val="EEFF4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6" name="Google Shape;406;p78"/>
          <p:cNvSpPr txBox="1"/>
          <p:nvPr/>
        </p:nvSpPr>
        <p:spPr>
          <a:xfrm>
            <a:off x="9637775" y="725000"/>
            <a:ext cx="2719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EEFF41"/>
                </a:solidFill>
                <a:latin typeface="Consolas"/>
                <a:ea typeface="Consolas"/>
                <a:cs typeface="Consolas"/>
                <a:sym typeface="Consolas"/>
              </a:rPr>
              <a:t>O(n log n)</a:t>
            </a:r>
            <a:endParaRPr b="1" sz="3100">
              <a:solidFill>
                <a:srgbClr val="EEFF4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7" name="Google Shape;407;p78"/>
          <p:cNvSpPr txBox="1"/>
          <p:nvPr/>
        </p:nvSpPr>
        <p:spPr>
          <a:xfrm>
            <a:off x="10039125" y="3203950"/>
            <a:ext cx="1224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EEFF41"/>
                </a:solidFill>
                <a:latin typeface="Consolas"/>
                <a:ea typeface="Consolas"/>
                <a:cs typeface="Consolas"/>
                <a:sym typeface="Consolas"/>
              </a:rPr>
              <a:t>O(n)</a:t>
            </a:r>
            <a:endParaRPr b="1" sz="3100">
              <a:solidFill>
                <a:srgbClr val="EEFF4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8" name="Google Shape;408;p78"/>
          <p:cNvSpPr txBox="1"/>
          <p:nvPr/>
        </p:nvSpPr>
        <p:spPr>
          <a:xfrm>
            <a:off x="10797750" y="5355700"/>
            <a:ext cx="2116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EEFF41"/>
                </a:solidFill>
                <a:latin typeface="Consolas"/>
                <a:ea typeface="Consolas"/>
                <a:cs typeface="Consolas"/>
                <a:sym typeface="Consolas"/>
              </a:rPr>
              <a:t>O(log n)</a:t>
            </a:r>
            <a:endParaRPr b="1" sz="3100">
              <a:solidFill>
                <a:srgbClr val="EEFF4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09" name="Google Shape;409;p78"/>
          <p:cNvSpPr txBox="1"/>
          <p:nvPr/>
        </p:nvSpPr>
        <p:spPr>
          <a:xfrm>
            <a:off x="10731863" y="6689458"/>
            <a:ext cx="1224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EEFF41"/>
                </a:solidFill>
                <a:latin typeface="Consolas"/>
                <a:ea typeface="Consolas"/>
                <a:cs typeface="Consolas"/>
                <a:sym typeface="Consolas"/>
              </a:rPr>
              <a:t>O(1)</a:t>
            </a:r>
            <a:endParaRPr b="1" sz="3100">
              <a:solidFill>
                <a:srgbClr val="EEFF4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9"/>
          <p:cNvSpPr txBox="1"/>
          <p:nvPr/>
        </p:nvSpPr>
        <p:spPr>
          <a:xfrm>
            <a:off x="457425" y="846000"/>
            <a:ext cx="3594300" cy="6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EEFF41"/>
                </a:solidFill>
                <a:latin typeface="Consolas"/>
                <a:ea typeface="Consolas"/>
                <a:cs typeface="Consolas"/>
                <a:sym typeface="Consolas"/>
              </a:rPr>
              <a:t>Ω(1)</a:t>
            </a:r>
            <a:endParaRPr sz="8400">
              <a:solidFill>
                <a:srgbClr val="EEFF4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400">
              <a:solidFill>
                <a:srgbClr val="EEFF4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EEFF41"/>
                </a:solidFill>
                <a:latin typeface="Consolas"/>
                <a:ea typeface="Consolas"/>
                <a:cs typeface="Consolas"/>
                <a:sym typeface="Consolas"/>
              </a:rPr>
              <a:t>Θ(n)</a:t>
            </a:r>
            <a:endParaRPr sz="8400">
              <a:solidFill>
                <a:srgbClr val="EEFF4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400">
              <a:solidFill>
                <a:srgbClr val="EEFF4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>
                <a:solidFill>
                  <a:srgbClr val="EEFF41"/>
                </a:solidFill>
                <a:latin typeface="Roboto"/>
                <a:ea typeface="Roboto"/>
                <a:cs typeface="Roboto"/>
                <a:sym typeface="Roboto"/>
              </a:rPr>
              <a:t>O(n)</a:t>
            </a:r>
            <a:endParaRPr sz="8400">
              <a:solidFill>
                <a:srgbClr val="EEFF4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5" name="Google Shape;415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0537" y="1588687"/>
            <a:ext cx="8869725" cy="4855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791833"/>
            <a:ext cx="13258797" cy="5103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2238" y="1209958"/>
            <a:ext cx="8388188" cy="574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82"/>
          <p:cNvSpPr txBox="1"/>
          <p:nvPr>
            <p:ph idx="2" type="body"/>
          </p:nvPr>
        </p:nvSpPr>
        <p:spPr>
          <a:xfrm>
            <a:off x="4007250" y="1253250"/>
            <a:ext cx="6403800" cy="60660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Application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Initial call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Code test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Phone screen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On-site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Result</a:t>
            </a:r>
            <a:endParaRPr sz="5300"/>
          </a:p>
        </p:txBody>
      </p:sp>
      <p:pic>
        <p:nvPicPr>
          <p:cNvPr id="431" name="Google Shape;431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888" y="1253250"/>
            <a:ext cx="899325" cy="8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888" y="2252500"/>
            <a:ext cx="899325" cy="8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888" y="3251750"/>
            <a:ext cx="899325" cy="89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83"/>
          <p:cNvSpPr txBox="1"/>
          <p:nvPr>
            <p:ph type="title"/>
          </p:nvPr>
        </p:nvSpPr>
        <p:spPr>
          <a:xfrm>
            <a:off x="0" y="4329000"/>
            <a:ext cx="13716000" cy="4243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200"/>
              <a:t>Phone screen</a:t>
            </a:r>
            <a:endParaRPr sz="11200"/>
          </a:p>
        </p:txBody>
      </p:sp>
      <p:sp>
        <p:nvSpPr>
          <p:cNvPr id="439" name="Google Shape;439;p83"/>
          <p:cNvSpPr txBox="1"/>
          <p:nvPr>
            <p:ph type="title"/>
          </p:nvPr>
        </p:nvSpPr>
        <p:spPr>
          <a:xfrm rot="-5400000">
            <a:off x="8482800" y="3438050"/>
            <a:ext cx="8769900" cy="1696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200">
                <a:solidFill>
                  <a:schemeClr val="accent5"/>
                </a:solidFill>
                <a:latin typeface="Roboto Medium"/>
                <a:ea typeface="Roboto Medium"/>
                <a:cs typeface="Roboto Medium"/>
                <a:sym typeface="Roboto Medium"/>
              </a:rPr>
              <a:t>preparation</a:t>
            </a:r>
            <a:endParaRPr b="0" sz="11200">
              <a:solidFill>
                <a:schemeClr val="accent5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84"/>
          <p:cNvSpPr txBox="1"/>
          <p:nvPr/>
        </p:nvSpPr>
        <p:spPr>
          <a:xfrm>
            <a:off x="1892100" y="2686625"/>
            <a:ext cx="9533400" cy="23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-59055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Ask questions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Talk out your solution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Get comfortable with the environment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85"/>
          <p:cNvSpPr txBox="1"/>
          <p:nvPr>
            <p:ph type="title"/>
          </p:nvPr>
        </p:nvSpPr>
        <p:spPr>
          <a:xfrm>
            <a:off x="0" y="4329000"/>
            <a:ext cx="13716000" cy="4243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200"/>
              <a:t>Phone screen</a:t>
            </a:r>
            <a:endParaRPr sz="11200"/>
          </a:p>
        </p:txBody>
      </p:sp>
      <p:sp>
        <p:nvSpPr>
          <p:cNvPr id="450" name="Google Shape;450;p85"/>
          <p:cNvSpPr txBox="1"/>
          <p:nvPr>
            <p:ph type="title"/>
          </p:nvPr>
        </p:nvSpPr>
        <p:spPr>
          <a:xfrm rot="5400000">
            <a:off x="-3536700" y="3536700"/>
            <a:ext cx="8769900" cy="1696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200">
                <a:solidFill>
                  <a:schemeClr val="accent6"/>
                </a:solidFill>
                <a:latin typeface="Roboto Medium"/>
                <a:ea typeface="Roboto Medium"/>
                <a:cs typeface="Roboto Medium"/>
                <a:sym typeface="Roboto Medium"/>
              </a:rPr>
              <a:t>preparation</a:t>
            </a:r>
            <a:endParaRPr b="0" sz="11200">
              <a:solidFill>
                <a:schemeClr val="accent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86"/>
          <p:cNvSpPr txBox="1"/>
          <p:nvPr/>
        </p:nvSpPr>
        <p:spPr>
          <a:xfrm>
            <a:off x="1852050" y="1901150"/>
            <a:ext cx="10924200" cy="3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-59055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Are you in a quiet area?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the problem well worded?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Does the candidate know what the requirements and restrictions are?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Did you leave time for questions at the end?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87"/>
          <p:cNvSpPr txBox="1"/>
          <p:nvPr/>
        </p:nvSpPr>
        <p:spPr>
          <a:xfrm>
            <a:off x="2758725" y="3705500"/>
            <a:ext cx="8542800" cy="11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Problem: </a:t>
            </a:r>
            <a:r>
              <a:rPr b="1" lang="en" sz="56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phone screen</a:t>
            </a:r>
            <a:endParaRPr b="1" sz="5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/>
          <p:nvPr/>
        </p:nvSpPr>
        <p:spPr>
          <a:xfrm>
            <a:off x="2374650" y="2956375"/>
            <a:ext cx="89667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Why is interviewing for Frontend so difficult?</a:t>
            </a:r>
            <a:endParaRPr sz="5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88"/>
          <p:cNvSpPr txBox="1"/>
          <p:nvPr>
            <p:ph idx="2" type="body"/>
          </p:nvPr>
        </p:nvSpPr>
        <p:spPr>
          <a:xfrm>
            <a:off x="4007250" y="1253250"/>
            <a:ext cx="5998800" cy="60660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Application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Initial call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Code test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Phone screen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On-site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Result</a:t>
            </a:r>
            <a:endParaRPr sz="5300"/>
          </a:p>
        </p:txBody>
      </p:sp>
      <p:pic>
        <p:nvPicPr>
          <p:cNvPr id="466" name="Google Shape;466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888" y="1253250"/>
            <a:ext cx="899325" cy="8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888" y="2252500"/>
            <a:ext cx="899325" cy="8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888" y="3151825"/>
            <a:ext cx="899325" cy="8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888" y="4054600"/>
            <a:ext cx="899325" cy="89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89"/>
          <p:cNvSpPr txBox="1"/>
          <p:nvPr>
            <p:ph type="title"/>
          </p:nvPr>
        </p:nvSpPr>
        <p:spPr>
          <a:xfrm>
            <a:off x="0" y="4329000"/>
            <a:ext cx="13716000" cy="4243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200"/>
              <a:t>On-site</a:t>
            </a:r>
            <a:endParaRPr sz="11200"/>
          </a:p>
        </p:txBody>
      </p:sp>
      <p:sp>
        <p:nvSpPr>
          <p:cNvPr id="475" name="Google Shape;475;p89"/>
          <p:cNvSpPr txBox="1"/>
          <p:nvPr>
            <p:ph type="title"/>
          </p:nvPr>
        </p:nvSpPr>
        <p:spPr>
          <a:xfrm rot="-5400000">
            <a:off x="8482800" y="3438050"/>
            <a:ext cx="8769900" cy="1696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200">
                <a:solidFill>
                  <a:schemeClr val="accent5"/>
                </a:solidFill>
                <a:latin typeface="Roboto Medium"/>
                <a:ea typeface="Roboto Medium"/>
                <a:cs typeface="Roboto Medium"/>
                <a:sym typeface="Roboto Medium"/>
              </a:rPr>
              <a:t>preparation</a:t>
            </a:r>
            <a:endParaRPr b="0" sz="11200">
              <a:solidFill>
                <a:schemeClr val="accent5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90"/>
          <p:cNvSpPr txBox="1"/>
          <p:nvPr/>
        </p:nvSpPr>
        <p:spPr>
          <a:xfrm>
            <a:off x="2050500" y="2736525"/>
            <a:ext cx="9615000" cy="3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-59055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Practice writing code without a computer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Go over general sample problems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Ask your friends to test you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Try to ask what the style of technical questions will be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91"/>
          <p:cNvSpPr txBox="1"/>
          <p:nvPr>
            <p:ph type="title"/>
          </p:nvPr>
        </p:nvSpPr>
        <p:spPr>
          <a:xfrm>
            <a:off x="0" y="4329000"/>
            <a:ext cx="13716000" cy="4243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200"/>
              <a:t>On-site</a:t>
            </a:r>
            <a:endParaRPr sz="11200"/>
          </a:p>
        </p:txBody>
      </p:sp>
      <p:sp>
        <p:nvSpPr>
          <p:cNvPr id="486" name="Google Shape;486;p91"/>
          <p:cNvSpPr txBox="1"/>
          <p:nvPr>
            <p:ph type="title"/>
          </p:nvPr>
        </p:nvSpPr>
        <p:spPr>
          <a:xfrm rot="5400000">
            <a:off x="-3536700" y="3536700"/>
            <a:ext cx="8769900" cy="1696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200">
                <a:solidFill>
                  <a:schemeClr val="accent6"/>
                </a:solidFill>
                <a:latin typeface="Roboto Medium"/>
                <a:ea typeface="Roboto Medium"/>
                <a:cs typeface="Roboto Medium"/>
                <a:sym typeface="Roboto Medium"/>
              </a:rPr>
              <a:t>preparation</a:t>
            </a:r>
            <a:endParaRPr b="0" sz="11200">
              <a:solidFill>
                <a:schemeClr val="accent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92"/>
          <p:cNvSpPr txBox="1"/>
          <p:nvPr/>
        </p:nvSpPr>
        <p:spPr>
          <a:xfrm>
            <a:off x="2022875" y="2379601"/>
            <a:ext cx="10284000" cy="2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-59055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sure questions are relevant to the role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Have backup interviewers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Book the room for the day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Allow time for breaks (bathroom, lunch, etc)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93"/>
          <p:cNvSpPr txBox="1"/>
          <p:nvPr>
            <p:ph type="title"/>
          </p:nvPr>
        </p:nvSpPr>
        <p:spPr>
          <a:xfrm>
            <a:off x="0" y="4329000"/>
            <a:ext cx="13716000" cy="4243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200"/>
              <a:t>On-site</a:t>
            </a:r>
            <a:endParaRPr sz="112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94"/>
          <p:cNvSpPr txBox="1"/>
          <p:nvPr/>
        </p:nvSpPr>
        <p:spPr>
          <a:xfrm>
            <a:off x="147225" y="3402750"/>
            <a:ext cx="9858900" cy="17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Knowledge: strings</a:t>
            </a:r>
            <a:endParaRPr sz="220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95"/>
          <p:cNvSpPr txBox="1"/>
          <p:nvPr/>
        </p:nvSpPr>
        <p:spPr>
          <a:xfrm>
            <a:off x="382800" y="1171458"/>
            <a:ext cx="40638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.split()</a:t>
            </a:r>
            <a:endParaRPr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07" name="Google Shape;507;p95"/>
          <p:cNvSpPr txBox="1"/>
          <p:nvPr/>
        </p:nvSpPr>
        <p:spPr>
          <a:xfrm>
            <a:off x="382800" y="2832425"/>
            <a:ext cx="67842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.toLowerCase()</a:t>
            </a:r>
            <a:endParaRPr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08" name="Google Shape;508;p95"/>
          <p:cNvSpPr txBox="1"/>
          <p:nvPr/>
        </p:nvSpPr>
        <p:spPr>
          <a:xfrm>
            <a:off x="382800" y="4493375"/>
            <a:ext cx="54174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.substring()</a:t>
            </a:r>
            <a:endParaRPr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09" name="Google Shape;509;p95"/>
          <p:cNvSpPr txBox="1"/>
          <p:nvPr/>
        </p:nvSpPr>
        <p:spPr>
          <a:xfrm>
            <a:off x="382800" y="6268825"/>
            <a:ext cx="61914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.startsWith()</a:t>
            </a:r>
            <a:endParaRPr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10" name="Google Shape;510;p95"/>
          <p:cNvSpPr txBox="1"/>
          <p:nvPr/>
        </p:nvSpPr>
        <p:spPr>
          <a:xfrm>
            <a:off x="7782788" y="2948250"/>
            <a:ext cx="5822100" cy="26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rgbClr val="039BE5"/>
                </a:solidFill>
                <a:latin typeface="Roboto Slab"/>
                <a:ea typeface="Roboto Slab"/>
                <a:cs typeface="Roboto Slab"/>
                <a:sym typeface="Roboto Slab"/>
              </a:rPr>
              <a:t>Useful methods</a:t>
            </a:r>
            <a:endParaRPr sz="22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96">
            <a:hlinkClick r:id="rId3"/>
          </p:cNvPr>
          <p:cNvSpPr txBox="1"/>
          <p:nvPr/>
        </p:nvSpPr>
        <p:spPr>
          <a:xfrm>
            <a:off x="3496200" y="3705450"/>
            <a:ext cx="6723600" cy="11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Problem: reverse</a:t>
            </a:r>
            <a:endParaRPr b="1" sz="5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97"/>
          <p:cNvSpPr txBox="1"/>
          <p:nvPr/>
        </p:nvSpPr>
        <p:spPr>
          <a:xfrm>
            <a:off x="147225" y="3402750"/>
            <a:ext cx="9040500" cy="17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Knowledge: arrays</a:t>
            </a:r>
            <a:endParaRPr sz="220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/>
          <p:nvPr/>
        </p:nvSpPr>
        <p:spPr>
          <a:xfrm>
            <a:off x="759900" y="295542"/>
            <a:ext cx="3091500" cy="9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Frontend</a:t>
            </a:r>
            <a:endParaRPr sz="47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45" name="Google Shape;145;p35"/>
          <p:cNvGrpSpPr/>
          <p:nvPr/>
        </p:nvGrpSpPr>
        <p:grpSpPr>
          <a:xfrm>
            <a:off x="355474" y="937846"/>
            <a:ext cx="3737889" cy="4153333"/>
            <a:chOff x="1443120" y="1633575"/>
            <a:chExt cx="2491926" cy="2491950"/>
          </a:xfrm>
        </p:grpSpPr>
        <p:pic>
          <p:nvPicPr>
            <p:cNvPr id="146" name="Google Shape;146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43120" y="1633575"/>
              <a:ext cx="2491926" cy="249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35"/>
            <p:cNvPicPr preferRelativeResize="0"/>
            <p:nvPr/>
          </p:nvPicPr>
          <p:blipFill rotWithShape="1">
            <a:blip r:embed="rId4">
              <a:alphaModFix/>
            </a:blip>
            <a:srcRect b="0" l="8201" r="7339" t="0"/>
            <a:stretch/>
          </p:blipFill>
          <p:spPr>
            <a:xfrm>
              <a:off x="1992425" y="2360600"/>
              <a:ext cx="1407698" cy="77342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8" name="Google Shape;148;p35"/>
          <p:cNvCxnSpPr/>
          <p:nvPr/>
        </p:nvCxnSpPr>
        <p:spPr>
          <a:xfrm>
            <a:off x="3664313" y="4146167"/>
            <a:ext cx="1176600" cy="858900"/>
          </a:xfrm>
          <a:prstGeom prst="straightConnector1">
            <a:avLst/>
          </a:prstGeom>
          <a:noFill/>
          <a:ln cap="flat" cmpd="sng" w="38100">
            <a:solidFill>
              <a:srgbClr val="EEFF4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9" name="Google Shape;149;p35"/>
          <p:cNvSpPr txBox="1"/>
          <p:nvPr/>
        </p:nvSpPr>
        <p:spPr>
          <a:xfrm>
            <a:off x="4841063" y="4751750"/>
            <a:ext cx="28908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browsers</a:t>
            </a:r>
            <a:endParaRPr sz="37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0" name="Google Shape;150;p35"/>
          <p:cNvSpPr txBox="1"/>
          <p:nvPr/>
        </p:nvSpPr>
        <p:spPr>
          <a:xfrm>
            <a:off x="4841063" y="5827542"/>
            <a:ext cx="37377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desktop apps</a:t>
            </a:r>
            <a:endParaRPr sz="37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1" name="Google Shape;151;p35"/>
          <p:cNvSpPr txBox="1"/>
          <p:nvPr/>
        </p:nvSpPr>
        <p:spPr>
          <a:xfrm>
            <a:off x="4841063" y="6903333"/>
            <a:ext cx="42054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mobile devices</a:t>
            </a:r>
            <a:endParaRPr sz="37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2" name="Google Shape;152;p35"/>
          <p:cNvSpPr txBox="1"/>
          <p:nvPr/>
        </p:nvSpPr>
        <p:spPr>
          <a:xfrm>
            <a:off x="5531363" y="1786000"/>
            <a:ext cx="15621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cars</a:t>
            </a:r>
            <a:endParaRPr sz="37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3" name="Google Shape;153;p35"/>
          <p:cNvSpPr txBox="1"/>
          <p:nvPr/>
        </p:nvSpPr>
        <p:spPr>
          <a:xfrm>
            <a:off x="5683875" y="2861750"/>
            <a:ext cx="34962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televisions</a:t>
            </a:r>
            <a:endParaRPr sz="37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54" name="Google Shape;154;p35"/>
          <p:cNvCxnSpPr>
            <a:endCxn id="150" idx="1"/>
          </p:cNvCxnSpPr>
          <p:nvPr/>
        </p:nvCxnSpPr>
        <p:spPr>
          <a:xfrm>
            <a:off x="2800163" y="4493742"/>
            <a:ext cx="2040900" cy="1722000"/>
          </a:xfrm>
          <a:prstGeom prst="straightConnector1">
            <a:avLst/>
          </a:prstGeom>
          <a:noFill/>
          <a:ln cap="flat" cmpd="sng" w="38100">
            <a:solidFill>
              <a:srgbClr val="EEFF4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5" name="Google Shape;155;p35"/>
          <p:cNvCxnSpPr>
            <a:endCxn id="151" idx="1"/>
          </p:cNvCxnSpPr>
          <p:nvPr/>
        </p:nvCxnSpPr>
        <p:spPr>
          <a:xfrm>
            <a:off x="2437163" y="4762533"/>
            <a:ext cx="2403900" cy="2529000"/>
          </a:xfrm>
          <a:prstGeom prst="straightConnector1">
            <a:avLst/>
          </a:prstGeom>
          <a:noFill/>
          <a:ln cap="flat" cmpd="sng" w="38100">
            <a:solidFill>
              <a:srgbClr val="EEFF4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6" name="Google Shape;156;p35"/>
          <p:cNvCxnSpPr/>
          <p:nvPr/>
        </p:nvCxnSpPr>
        <p:spPr>
          <a:xfrm>
            <a:off x="3741675" y="2256708"/>
            <a:ext cx="1872300" cy="3000"/>
          </a:xfrm>
          <a:prstGeom prst="straightConnector1">
            <a:avLst/>
          </a:prstGeom>
          <a:noFill/>
          <a:ln cap="flat" cmpd="sng" w="38100">
            <a:solidFill>
              <a:srgbClr val="EEFF4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7" name="Google Shape;157;p35"/>
          <p:cNvCxnSpPr/>
          <p:nvPr/>
        </p:nvCxnSpPr>
        <p:spPr>
          <a:xfrm flipH="1" rot="10800000">
            <a:off x="3741675" y="3361400"/>
            <a:ext cx="2057400" cy="21600"/>
          </a:xfrm>
          <a:prstGeom prst="straightConnector1">
            <a:avLst/>
          </a:prstGeom>
          <a:noFill/>
          <a:ln cap="flat" cmpd="sng" w="38100">
            <a:solidFill>
              <a:srgbClr val="EEFF4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8" name="Google Shape;158;p35"/>
          <p:cNvSpPr txBox="1"/>
          <p:nvPr/>
        </p:nvSpPr>
        <p:spPr>
          <a:xfrm>
            <a:off x="246638" y="6903333"/>
            <a:ext cx="3350400" cy="7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appliances</a:t>
            </a:r>
            <a:endParaRPr sz="37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59" name="Google Shape;159;p35"/>
          <p:cNvCxnSpPr/>
          <p:nvPr/>
        </p:nvCxnSpPr>
        <p:spPr>
          <a:xfrm flipH="1">
            <a:off x="1445475" y="4650458"/>
            <a:ext cx="420300" cy="2372100"/>
          </a:xfrm>
          <a:prstGeom prst="straightConnector1">
            <a:avLst/>
          </a:prstGeom>
          <a:noFill/>
          <a:ln cap="flat" cmpd="sng" w="38100">
            <a:solidFill>
              <a:srgbClr val="EEFF4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98"/>
          <p:cNvSpPr txBox="1"/>
          <p:nvPr/>
        </p:nvSpPr>
        <p:spPr>
          <a:xfrm>
            <a:off x="3476550" y="5290917"/>
            <a:ext cx="45159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[...item]</a:t>
            </a:r>
            <a:endParaRPr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26" name="Google Shape;526;p98"/>
          <p:cNvSpPr txBox="1"/>
          <p:nvPr/>
        </p:nvSpPr>
        <p:spPr>
          <a:xfrm>
            <a:off x="3476550" y="1110250"/>
            <a:ext cx="72147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Object.entries()</a:t>
            </a:r>
            <a:endParaRPr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27" name="Google Shape;527;p98"/>
          <p:cNvSpPr txBox="1"/>
          <p:nvPr/>
        </p:nvSpPr>
        <p:spPr>
          <a:xfrm>
            <a:off x="3476550" y="3200583"/>
            <a:ext cx="54201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Array.from()</a:t>
            </a:r>
            <a:endParaRPr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99"/>
          <p:cNvSpPr txBox="1"/>
          <p:nvPr/>
        </p:nvSpPr>
        <p:spPr>
          <a:xfrm>
            <a:off x="5035725" y="3625583"/>
            <a:ext cx="30186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.map()</a:t>
            </a:r>
            <a:endParaRPr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33" name="Google Shape;533;p99"/>
          <p:cNvSpPr txBox="1"/>
          <p:nvPr/>
        </p:nvSpPr>
        <p:spPr>
          <a:xfrm>
            <a:off x="367800" y="2104875"/>
            <a:ext cx="41886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.filter()</a:t>
            </a:r>
            <a:endParaRPr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34" name="Google Shape;534;p99"/>
          <p:cNvSpPr txBox="1"/>
          <p:nvPr/>
        </p:nvSpPr>
        <p:spPr>
          <a:xfrm>
            <a:off x="367800" y="3625542"/>
            <a:ext cx="41886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.reduce()</a:t>
            </a:r>
            <a:endParaRPr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35" name="Google Shape;535;p99"/>
          <p:cNvSpPr txBox="1"/>
          <p:nvPr/>
        </p:nvSpPr>
        <p:spPr>
          <a:xfrm>
            <a:off x="367800" y="5286500"/>
            <a:ext cx="41886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.concat()</a:t>
            </a:r>
            <a:endParaRPr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36" name="Google Shape;536;p99"/>
          <p:cNvSpPr txBox="1"/>
          <p:nvPr/>
        </p:nvSpPr>
        <p:spPr>
          <a:xfrm>
            <a:off x="486600" y="6947458"/>
            <a:ext cx="41886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.join()</a:t>
            </a:r>
            <a:endParaRPr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37" name="Google Shape;537;p99"/>
          <p:cNvSpPr txBox="1"/>
          <p:nvPr/>
        </p:nvSpPr>
        <p:spPr>
          <a:xfrm>
            <a:off x="5035725" y="2040792"/>
            <a:ext cx="36444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.push()</a:t>
            </a:r>
            <a:endParaRPr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38" name="Google Shape;538;p99"/>
          <p:cNvSpPr txBox="1"/>
          <p:nvPr/>
        </p:nvSpPr>
        <p:spPr>
          <a:xfrm>
            <a:off x="5035725" y="584208"/>
            <a:ext cx="36444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.pop()</a:t>
            </a:r>
            <a:endParaRPr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39" name="Google Shape;539;p99"/>
          <p:cNvSpPr txBox="1"/>
          <p:nvPr/>
        </p:nvSpPr>
        <p:spPr>
          <a:xfrm>
            <a:off x="7782788" y="2948250"/>
            <a:ext cx="5822100" cy="26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500">
                <a:solidFill>
                  <a:srgbClr val="039BE5"/>
                </a:solidFill>
                <a:latin typeface="Roboto Slab"/>
                <a:ea typeface="Roboto Slab"/>
                <a:cs typeface="Roboto Slab"/>
                <a:sym typeface="Roboto Slab"/>
              </a:rPr>
              <a:t>Useful methods</a:t>
            </a:r>
            <a:endParaRPr sz="2200"/>
          </a:p>
        </p:txBody>
      </p:sp>
      <p:sp>
        <p:nvSpPr>
          <p:cNvPr id="540" name="Google Shape;540;p99"/>
          <p:cNvSpPr txBox="1"/>
          <p:nvPr/>
        </p:nvSpPr>
        <p:spPr>
          <a:xfrm>
            <a:off x="367800" y="584200"/>
            <a:ext cx="45939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.isArray()</a:t>
            </a:r>
            <a:endParaRPr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0"/>
          <p:cNvSpPr txBox="1"/>
          <p:nvPr/>
        </p:nvSpPr>
        <p:spPr>
          <a:xfrm>
            <a:off x="1990125" y="3705500"/>
            <a:ext cx="10124700" cy="11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Problem: duplicate strings</a:t>
            </a:r>
            <a:endParaRPr b="1" sz="5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01"/>
          <p:cNvSpPr txBox="1"/>
          <p:nvPr/>
        </p:nvSpPr>
        <p:spPr>
          <a:xfrm>
            <a:off x="2758725" y="3705500"/>
            <a:ext cx="8198700" cy="11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Problem: flatten array</a:t>
            </a:r>
            <a:endParaRPr b="1" sz="5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02"/>
          <p:cNvSpPr txBox="1"/>
          <p:nvPr/>
        </p:nvSpPr>
        <p:spPr>
          <a:xfrm>
            <a:off x="147225" y="3402750"/>
            <a:ext cx="9040500" cy="17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Knowledge: scope</a:t>
            </a:r>
            <a:endParaRPr sz="220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03"/>
          <p:cNvSpPr txBox="1"/>
          <p:nvPr/>
        </p:nvSpPr>
        <p:spPr>
          <a:xfrm>
            <a:off x="4613900" y="2590975"/>
            <a:ext cx="3834600" cy="36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.call()</a:t>
            </a:r>
            <a:endParaRPr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.apply()</a:t>
            </a:r>
            <a:endParaRPr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.bind()</a:t>
            </a:r>
            <a:endParaRPr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04"/>
          <p:cNvSpPr txBox="1"/>
          <p:nvPr/>
        </p:nvSpPr>
        <p:spPr>
          <a:xfrm>
            <a:off x="4054275" y="3705500"/>
            <a:ext cx="5607300" cy="11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Problem: </a:t>
            </a:r>
            <a:r>
              <a:rPr b="1" lang="en" sz="56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bind</a:t>
            </a:r>
            <a:endParaRPr b="1" sz="5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05"/>
          <p:cNvSpPr txBox="1"/>
          <p:nvPr/>
        </p:nvSpPr>
        <p:spPr>
          <a:xfrm>
            <a:off x="147225" y="3402750"/>
            <a:ext cx="9528000" cy="17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Knowledge: timing</a:t>
            </a:r>
            <a:endParaRPr sz="220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06"/>
          <p:cNvSpPr txBox="1"/>
          <p:nvPr/>
        </p:nvSpPr>
        <p:spPr>
          <a:xfrm>
            <a:off x="3486600" y="2646125"/>
            <a:ext cx="6742800" cy="22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setInterval()</a:t>
            </a:r>
            <a:endParaRPr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setTimeout()</a:t>
            </a:r>
            <a:endParaRPr sz="5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07"/>
          <p:cNvSpPr txBox="1"/>
          <p:nvPr/>
        </p:nvSpPr>
        <p:spPr>
          <a:xfrm>
            <a:off x="3135600" y="3705500"/>
            <a:ext cx="7444800" cy="11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Problem: </a:t>
            </a:r>
            <a:r>
              <a:rPr b="1" lang="en" sz="56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debounce</a:t>
            </a:r>
            <a:endParaRPr b="1" sz="5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3898" l="2693" r="3444" t="4384"/>
          <a:stretch/>
        </p:blipFill>
        <p:spPr>
          <a:xfrm>
            <a:off x="724938" y="1447125"/>
            <a:ext cx="12266126" cy="567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08"/>
          <p:cNvSpPr txBox="1"/>
          <p:nvPr/>
        </p:nvSpPr>
        <p:spPr>
          <a:xfrm>
            <a:off x="147225" y="3402750"/>
            <a:ext cx="9040500" cy="17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Knowledge: trees</a:t>
            </a:r>
            <a:endParaRPr sz="220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663" y="1565250"/>
            <a:ext cx="5785237" cy="47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109"/>
          <p:cNvSpPr txBox="1"/>
          <p:nvPr/>
        </p:nvSpPr>
        <p:spPr>
          <a:xfrm>
            <a:off x="8387475" y="2628042"/>
            <a:ext cx="36585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-654050" lvl="0" marL="711200" rtl="0" algn="l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4700"/>
              <a:buFont typeface="Roboto"/>
              <a:buChar char="●"/>
            </a:pPr>
            <a:r>
              <a:rPr lang="en" sz="4700">
                <a:solidFill>
                  <a:srgbClr val="FF00FF"/>
                </a:solidFill>
                <a:latin typeface="Roboto"/>
                <a:ea typeface="Roboto"/>
                <a:cs typeface="Roboto"/>
                <a:sym typeface="Roboto"/>
              </a:rPr>
              <a:t>Root</a:t>
            </a:r>
            <a:endParaRPr sz="4700">
              <a:solidFill>
                <a:srgbClr val="FF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54050" lvl="0" marL="711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700"/>
              <a:buFont typeface="Roboto"/>
              <a:buChar char="●"/>
            </a:pPr>
            <a:r>
              <a:rPr lang="en" sz="47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Nodes</a:t>
            </a:r>
            <a:endParaRPr sz="47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711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2" name="Google Shape;592;p109"/>
          <p:cNvSpPr/>
          <p:nvPr/>
        </p:nvSpPr>
        <p:spPr>
          <a:xfrm>
            <a:off x="1291350" y="3164673"/>
            <a:ext cx="712200" cy="728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109"/>
          <p:cNvSpPr/>
          <p:nvPr/>
        </p:nvSpPr>
        <p:spPr>
          <a:xfrm>
            <a:off x="2180650" y="2200723"/>
            <a:ext cx="712200" cy="7287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109"/>
          <p:cNvSpPr/>
          <p:nvPr/>
        </p:nvSpPr>
        <p:spPr>
          <a:xfrm>
            <a:off x="354975" y="4140498"/>
            <a:ext cx="712200" cy="728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109"/>
          <p:cNvSpPr/>
          <p:nvPr/>
        </p:nvSpPr>
        <p:spPr>
          <a:xfrm>
            <a:off x="2180650" y="4140498"/>
            <a:ext cx="712200" cy="728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109"/>
          <p:cNvSpPr/>
          <p:nvPr/>
        </p:nvSpPr>
        <p:spPr>
          <a:xfrm>
            <a:off x="3181100" y="3164673"/>
            <a:ext cx="712200" cy="728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109"/>
          <p:cNvSpPr/>
          <p:nvPr/>
        </p:nvSpPr>
        <p:spPr>
          <a:xfrm>
            <a:off x="4105300" y="4140498"/>
            <a:ext cx="712200" cy="728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109"/>
          <p:cNvSpPr/>
          <p:nvPr/>
        </p:nvSpPr>
        <p:spPr>
          <a:xfrm>
            <a:off x="3265375" y="5014648"/>
            <a:ext cx="712200" cy="728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109"/>
          <p:cNvSpPr/>
          <p:nvPr/>
        </p:nvSpPr>
        <p:spPr>
          <a:xfrm>
            <a:off x="4975150" y="5014648"/>
            <a:ext cx="712200" cy="728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Google Shape;604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650" y="2530975"/>
            <a:ext cx="3777450" cy="2584574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110"/>
          <p:cNvSpPr txBox="1"/>
          <p:nvPr/>
        </p:nvSpPr>
        <p:spPr>
          <a:xfrm>
            <a:off x="8387475" y="2628042"/>
            <a:ext cx="36585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-654050" lvl="0" marL="711200" rtl="0" algn="l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4700"/>
              <a:buFont typeface="Roboto"/>
              <a:buChar char="●"/>
            </a:pPr>
            <a:r>
              <a:rPr lang="en" sz="4700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Children</a:t>
            </a:r>
            <a:endParaRPr sz="4700">
              <a:solidFill>
                <a:srgbClr val="E0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54050" lvl="0" marL="711200" rtl="0" algn="l"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ts val="4700"/>
              <a:buFont typeface="Roboto"/>
              <a:buChar char="●"/>
            </a:pPr>
            <a:r>
              <a:rPr lang="en" sz="4700">
                <a:solidFill>
                  <a:srgbClr val="B4A7D6"/>
                </a:solidFill>
                <a:latin typeface="Roboto"/>
                <a:ea typeface="Roboto"/>
                <a:cs typeface="Roboto"/>
                <a:sym typeface="Roboto"/>
              </a:rPr>
              <a:t>Parent</a:t>
            </a:r>
            <a:endParaRPr sz="4700">
              <a:solidFill>
                <a:srgbClr val="B4A7D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6" name="Google Shape;606;p110"/>
          <p:cNvSpPr txBox="1"/>
          <p:nvPr/>
        </p:nvSpPr>
        <p:spPr>
          <a:xfrm>
            <a:off x="1457325" y="4837933"/>
            <a:ext cx="610200" cy="9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2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7" name="Google Shape;607;p110"/>
          <p:cNvSpPr txBox="1"/>
          <p:nvPr/>
        </p:nvSpPr>
        <p:spPr>
          <a:xfrm>
            <a:off x="3250575" y="4837933"/>
            <a:ext cx="610200" cy="9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endParaRPr sz="2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8" name="Google Shape;608;p110"/>
          <p:cNvSpPr txBox="1"/>
          <p:nvPr/>
        </p:nvSpPr>
        <p:spPr>
          <a:xfrm>
            <a:off x="1019813" y="4916683"/>
            <a:ext cx="6102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endParaRPr sz="2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09" name="Google Shape;609;p110"/>
          <p:cNvSpPr txBox="1"/>
          <p:nvPr/>
        </p:nvSpPr>
        <p:spPr>
          <a:xfrm>
            <a:off x="3648338" y="4916683"/>
            <a:ext cx="6102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2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10" name="Google Shape;610;p110"/>
          <p:cNvSpPr txBox="1"/>
          <p:nvPr/>
        </p:nvSpPr>
        <p:spPr>
          <a:xfrm>
            <a:off x="2334075" y="5216517"/>
            <a:ext cx="6102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2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11" name="Google Shape;611;p110"/>
          <p:cNvSpPr/>
          <p:nvPr/>
        </p:nvSpPr>
        <p:spPr>
          <a:xfrm>
            <a:off x="2283075" y="2859048"/>
            <a:ext cx="712200" cy="728700"/>
          </a:xfrm>
          <a:prstGeom prst="ellipse">
            <a:avLst/>
          </a:prstGeom>
          <a:solidFill>
            <a:srgbClr val="B4A7D6"/>
          </a:solidFill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110"/>
          <p:cNvSpPr/>
          <p:nvPr/>
        </p:nvSpPr>
        <p:spPr>
          <a:xfrm>
            <a:off x="1429750" y="3797048"/>
            <a:ext cx="712200" cy="728700"/>
          </a:xfrm>
          <a:prstGeom prst="ellipse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110"/>
          <p:cNvSpPr/>
          <p:nvPr/>
        </p:nvSpPr>
        <p:spPr>
          <a:xfrm>
            <a:off x="3199575" y="3797048"/>
            <a:ext cx="712200" cy="728700"/>
          </a:xfrm>
          <a:prstGeom prst="ellipse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11"/>
          <p:cNvSpPr txBox="1"/>
          <p:nvPr/>
        </p:nvSpPr>
        <p:spPr>
          <a:xfrm>
            <a:off x="2982638" y="6401042"/>
            <a:ext cx="7444800" cy="11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Problem: </a:t>
            </a:r>
            <a:r>
              <a:rPr b="1" lang="en" sz="56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domTree</a:t>
            </a:r>
            <a:endParaRPr b="1" sz="5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19" name="Google Shape;619;p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06833"/>
            <a:ext cx="5785237" cy="47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00075" y="606833"/>
            <a:ext cx="5785237" cy="47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111"/>
          <p:cNvSpPr txBox="1"/>
          <p:nvPr/>
        </p:nvSpPr>
        <p:spPr>
          <a:xfrm>
            <a:off x="2028788" y="480458"/>
            <a:ext cx="591000" cy="5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039BE5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endParaRPr sz="4700">
              <a:solidFill>
                <a:srgbClr val="039BE5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22" name="Google Shape;622;p111"/>
          <p:cNvSpPr txBox="1"/>
          <p:nvPr/>
        </p:nvSpPr>
        <p:spPr>
          <a:xfrm>
            <a:off x="9836588" y="480458"/>
            <a:ext cx="591000" cy="5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rgbClr val="039BE5"/>
                </a:solidFill>
                <a:latin typeface="Consolas"/>
                <a:ea typeface="Consolas"/>
                <a:cs typeface="Consolas"/>
                <a:sym typeface="Consolas"/>
              </a:rPr>
              <a:t>B</a:t>
            </a:r>
            <a:endParaRPr sz="4700">
              <a:solidFill>
                <a:srgbClr val="039BE5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23" name="Google Shape;623;p111"/>
          <p:cNvSpPr txBox="1"/>
          <p:nvPr/>
        </p:nvSpPr>
        <p:spPr>
          <a:xfrm>
            <a:off x="10927763" y="4132842"/>
            <a:ext cx="591000" cy="58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rPr>
              <a:t>?</a:t>
            </a:r>
            <a:endParaRPr sz="4700">
              <a:solidFill>
                <a:schemeClr val="accent4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24" name="Google Shape;624;p111"/>
          <p:cNvSpPr/>
          <p:nvPr/>
        </p:nvSpPr>
        <p:spPr>
          <a:xfrm>
            <a:off x="3069850" y="4061298"/>
            <a:ext cx="712200" cy="728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12"/>
          <p:cNvSpPr txBox="1"/>
          <p:nvPr/>
        </p:nvSpPr>
        <p:spPr>
          <a:xfrm>
            <a:off x="147225" y="3402750"/>
            <a:ext cx="12677400" cy="25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Knowledge: rendering</a:t>
            </a:r>
            <a:endParaRPr sz="220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13"/>
          <p:cNvSpPr txBox="1"/>
          <p:nvPr/>
        </p:nvSpPr>
        <p:spPr>
          <a:xfrm>
            <a:off x="2095075" y="3603600"/>
            <a:ext cx="10281600" cy="13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requestAnimationFrame</a:t>
            </a:r>
            <a:r>
              <a:rPr lang="en" sz="56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()</a:t>
            </a:r>
            <a:endParaRPr sz="56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14"/>
          <p:cNvSpPr txBox="1"/>
          <p:nvPr/>
        </p:nvSpPr>
        <p:spPr>
          <a:xfrm>
            <a:off x="2368500" y="3705450"/>
            <a:ext cx="8979000" cy="11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Problem: </a:t>
            </a:r>
            <a:r>
              <a:rPr b="1" lang="en" sz="56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move element</a:t>
            </a:r>
            <a:endParaRPr b="1" sz="5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15"/>
          <p:cNvSpPr txBox="1"/>
          <p:nvPr/>
        </p:nvSpPr>
        <p:spPr>
          <a:xfrm>
            <a:off x="147225" y="3402750"/>
            <a:ext cx="11044200" cy="17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solidFill>
                  <a:schemeClr val="accent4"/>
                </a:solidFill>
                <a:latin typeface="Merriweather"/>
                <a:ea typeface="Merriweather"/>
                <a:cs typeface="Merriweather"/>
                <a:sym typeface="Merriweather"/>
              </a:rPr>
              <a:t>Knowledge: promises</a:t>
            </a:r>
            <a:endParaRPr sz="2200">
              <a:solidFill>
                <a:schemeClr val="accent4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7153" y="2210704"/>
            <a:ext cx="9861700" cy="41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101" y="1875275"/>
            <a:ext cx="12356801" cy="462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7"/>
          <p:cNvSpPr txBox="1"/>
          <p:nvPr>
            <p:ph type="ctrTitle"/>
          </p:nvPr>
        </p:nvSpPr>
        <p:spPr>
          <a:xfrm>
            <a:off x="467550" y="2168708"/>
            <a:ext cx="12780900" cy="3239100"/>
          </a:xfrm>
          <a:prstGeom prst="rect">
            <a:avLst/>
          </a:prstGeom>
          <a:noFill/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3700"/>
              </a:spcAft>
              <a:buNone/>
            </a:pPr>
            <a:r>
              <a:rPr b="1" lang="en" sz="7500">
                <a:latin typeface="Comic Sans MS"/>
                <a:ea typeface="Comic Sans MS"/>
                <a:cs typeface="Comic Sans MS"/>
                <a:sym typeface="Comic Sans MS"/>
              </a:rPr>
              <a:t>Interviewing for Frontend Engineers?</a:t>
            </a:r>
            <a:endParaRPr sz="7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225" y="1585850"/>
            <a:ext cx="11976275" cy="525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19"/>
          <p:cNvSpPr txBox="1"/>
          <p:nvPr/>
        </p:nvSpPr>
        <p:spPr>
          <a:xfrm>
            <a:off x="3953400" y="3705450"/>
            <a:ext cx="5809200" cy="11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Problem: </a:t>
            </a:r>
            <a:r>
              <a:rPr b="1" lang="en" sz="56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sleep</a:t>
            </a:r>
            <a:endParaRPr b="1" sz="5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20"/>
          <p:cNvSpPr txBox="1"/>
          <p:nvPr/>
        </p:nvSpPr>
        <p:spPr>
          <a:xfrm>
            <a:off x="3135600" y="3705500"/>
            <a:ext cx="7444800" cy="11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600" u="sng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Problem: promisify</a:t>
            </a:r>
            <a:endParaRPr b="1" sz="5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21"/>
          <p:cNvSpPr txBox="1"/>
          <p:nvPr>
            <p:ph idx="2" type="body"/>
          </p:nvPr>
        </p:nvSpPr>
        <p:spPr>
          <a:xfrm>
            <a:off x="4007250" y="1253250"/>
            <a:ext cx="6288300" cy="6066000"/>
          </a:xfrm>
          <a:prstGeom prst="rect">
            <a:avLst/>
          </a:prstGeom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Application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Initial call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Code test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Phone screen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On-site</a:t>
            </a:r>
            <a:endParaRPr sz="5300"/>
          </a:p>
          <a:p>
            <a:pPr indent="-692150" lvl="0" marL="711200" rtl="0" algn="l">
              <a:spcBef>
                <a:spcPts val="0"/>
              </a:spcBef>
              <a:spcAft>
                <a:spcPts val="0"/>
              </a:spcAft>
              <a:buSzPts val="5300"/>
              <a:buChar char="❏"/>
            </a:pPr>
            <a:r>
              <a:rPr lang="en" sz="5300"/>
              <a:t>Result</a:t>
            </a:r>
            <a:endParaRPr sz="5300"/>
          </a:p>
        </p:txBody>
      </p:sp>
      <p:pic>
        <p:nvPicPr>
          <p:cNvPr id="675" name="Google Shape;675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888" y="1253250"/>
            <a:ext cx="899325" cy="8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888" y="2152575"/>
            <a:ext cx="899325" cy="8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888" y="3117375"/>
            <a:ext cx="899325" cy="8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888" y="4082175"/>
            <a:ext cx="899325" cy="89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888" y="4981500"/>
            <a:ext cx="899325" cy="89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22"/>
          <p:cNvSpPr txBox="1"/>
          <p:nvPr>
            <p:ph type="title"/>
          </p:nvPr>
        </p:nvSpPr>
        <p:spPr>
          <a:xfrm>
            <a:off x="0" y="4329000"/>
            <a:ext cx="13716000" cy="4243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200"/>
              <a:t>Result</a:t>
            </a:r>
            <a:endParaRPr sz="11200"/>
          </a:p>
        </p:txBody>
      </p:sp>
      <p:sp>
        <p:nvSpPr>
          <p:cNvPr id="685" name="Google Shape;685;p122"/>
          <p:cNvSpPr txBox="1"/>
          <p:nvPr>
            <p:ph type="title"/>
          </p:nvPr>
        </p:nvSpPr>
        <p:spPr>
          <a:xfrm rot="-5400000">
            <a:off x="8482800" y="3438050"/>
            <a:ext cx="8769900" cy="1696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200">
                <a:solidFill>
                  <a:schemeClr val="accent5"/>
                </a:solidFill>
                <a:latin typeface="Roboto Medium"/>
                <a:ea typeface="Roboto Medium"/>
                <a:cs typeface="Roboto Medium"/>
                <a:sym typeface="Roboto Medium"/>
              </a:rPr>
              <a:t>preparation</a:t>
            </a:r>
            <a:endParaRPr b="0" sz="11200">
              <a:solidFill>
                <a:schemeClr val="accent5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23"/>
          <p:cNvSpPr txBox="1"/>
          <p:nvPr/>
        </p:nvSpPr>
        <p:spPr>
          <a:xfrm>
            <a:off x="4461300" y="3291833"/>
            <a:ext cx="47934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4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0.501</a:t>
            </a:r>
            <a:endParaRPr sz="124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24"/>
          <p:cNvSpPr txBox="1"/>
          <p:nvPr>
            <p:ph type="title"/>
          </p:nvPr>
        </p:nvSpPr>
        <p:spPr>
          <a:xfrm>
            <a:off x="0" y="4329000"/>
            <a:ext cx="13716000" cy="4243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200"/>
              <a:t>Result</a:t>
            </a:r>
            <a:endParaRPr sz="11200"/>
          </a:p>
        </p:txBody>
      </p:sp>
      <p:sp>
        <p:nvSpPr>
          <p:cNvPr id="696" name="Google Shape;696;p124"/>
          <p:cNvSpPr txBox="1"/>
          <p:nvPr>
            <p:ph type="title"/>
          </p:nvPr>
        </p:nvSpPr>
        <p:spPr>
          <a:xfrm rot="5400000">
            <a:off x="-3536700" y="3536700"/>
            <a:ext cx="8769900" cy="1696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1200">
                <a:solidFill>
                  <a:schemeClr val="accent6"/>
                </a:solidFill>
                <a:latin typeface="Roboto Medium"/>
                <a:ea typeface="Roboto Medium"/>
                <a:cs typeface="Roboto Medium"/>
                <a:sym typeface="Roboto Medium"/>
              </a:rPr>
              <a:t>preparation</a:t>
            </a:r>
            <a:endParaRPr b="0" sz="11200">
              <a:solidFill>
                <a:schemeClr val="accent6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25"/>
          <p:cNvSpPr txBox="1"/>
          <p:nvPr/>
        </p:nvSpPr>
        <p:spPr>
          <a:xfrm>
            <a:off x="3905999" y="3267450"/>
            <a:ext cx="5904000" cy="20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2225" lIns="142225" spcFirstLastPara="1" rIns="142225" wrap="square" tIns="142225">
            <a:noAutofit/>
          </a:bodyPr>
          <a:lstStyle/>
          <a:p>
            <a:pPr indent="-59055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Give feedback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Invite them to </a:t>
            </a: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re-apply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9055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Roboto"/>
              <a:buChar char="●"/>
            </a:pPr>
            <a:r>
              <a:rPr lang="en" sz="3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Stay in touch</a:t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711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26"/>
          <p:cNvSpPr txBox="1"/>
          <p:nvPr>
            <p:ph type="title"/>
          </p:nvPr>
        </p:nvSpPr>
        <p:spPr>
          <a:xfrm>
            <a:off x="0" y="4329000"/>
            <a:ext cx="13716000" cy="4243500"/>
          </a:xfrm>
          <a:prstGeom prst="rect">
            <a:avLst/>
          </a:prstGeom>
        </p:spPr>
        <p:txBody>
          <a:bodyPr anchorCtr="0" anchor="b" bIns="142225" lIns="142225" spcFirstLastPara="1" rIns="142225" wrap="square" tIns="1422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200"/>
              <a:t>Thanks!</a:t>
            </a:r>
            <a:endParaRPr sz="1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